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webextensions/webextension1.xml" ContentType="application/vnd.ms-office.webextension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285" r:id="rId1"/>
  </p:sldMasterIdLst>
  <p:notesMasterIdLst>
    <p:notesMasterId r:id="rId55"/>
  </p:notesMasterIdLst>
  <p:handoutMasterIdLst>
    <p:handoutMasterId r:id="rId56"/>
  </p:handoutMasterIdLst>
  <p:sldIdLst>
    <p:sldId id="2076138237" r:id="rId2"/>
    <p:sldId id="2147469893" r:id="rId3"/>
    <p:sldId id="2147469895" r:id="rId4"/>
    <p:sldId id="2147469882" r:id="rId5"/>
    <p:sldId id="2051" r:id="rId6"/>
    <p:sldId id="2076138243" r:id="rId7"/>
    <p:sldId id="2076138254" r:id="rId8"/>
    <p:sldId id="2076138256" r:id="rId9"/>
    <p:sldId id="2147469879" r:id="rId10"/>
    <p:sldId id="2076138255" r:id="rId11"/>
    <p:sldId id="2147469884" r:id="rId12"/>
    <p:sldId id="2076138251" r:id="rId13"/>
    <p:sldId id="2147469885" r:id="rId14"/>
    <p:sldId id="2076138731" r:id="rId15"/>
    <p:sldId id="2076138252" r:id="rId16"/>
    <p:sldId id="2147469877" r:id="rId17"/>
    <p:sldId id="2147469871" r:id="rId18"/>
    <p:sldId id="2147469866" r:id="rId19"/>
    <p:sldId id="2147469872" r:id="rId20"/>
    <p:sldId id="2147469874" r:id="rId21"/>
    <p:sldId id="2147468696" r:id="rId22"/>
    <p:sldId id="2147468699" r:id="rId23"/>
    <p:sldId id="2147468706" r:id="rId24"/>
    <p:sldId id="2147468700" r:id="rId25"/>
    <p:sldId id="2147468708" r:id="rId26"/>
    <p:sldId id="2147469904" r:id="rId27"/>
    <p:sldId id="2147468701" r:id="rId28"/>
    <p:sldId id="2147468702" r:id="rId29"/>
    <p:sldId id="2147468703" r:id="rId30"/>
    <p:sldId id="2147469881" r:id="rId31"/>
    <p:sldId id="2147468707" r:id="rId32"/>
    <p:sldId id="2076138258" r:id="rId33"/>
    <p:sldId id="2147469886" r:id="rId34"/>
    <p:sldId id="2147469901" r:id="rId35"/>
    <p:sldId id="2147469902" r:id="rId36"/>
    <p:sldId id="2147469903" r:id="rId37"/>
    <p:sldId id="2147469887" r:id="rId38"/>
    <p:sldId id="2147469888" r:id="rId39"/>
    <p:sldId id="2147469889" r:id="rId40"/>
    <p:sldId id="2147469890" r:id="rId41"/>
    <p:sldId id="2147469891" r:id="rId42"/>
    <p:sldId id="2147469898" r:id="rId43"/>
    <p:sldId id="2147469897" r:id="rId44"/>
    <p:sldId id="2147469899" r:id="rId45"/>
    <p:sldId id="2147469900" r:id="rId46"/>
    <p:sldId id="2147469880" r:id="rId47"/>
    <p:sldId id="2076138257" r:id="rId48"/>
    <p:sldId id="2147469865" r:id="rId49"/>
    <p:sldId id="2147469864" r:id="rId50"/>
    <p:sldId id="2147469878" r:id="rId51"/>
    <p:sldId id="2147469863" r:id="rId52"/>
    <p:sldId id="2147469883" r:id="rId53"/>
    <p:sldId id="207613823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38B656EC-D568-4EF7-8842-9FA1AE1192C9}">
          <p14:sldIdLst>
            <p14:sldId id="2076138237"/>
            <p14:sldId id="2147469893"/>
            <p14:sldId id="2147469895"/>
            <p14:sldId id="2147469882"/>
          </p14:sldIdLst>
        </p14:section>
        <p14:section name="Agenda" id="{82BFF96B-6F92-4676-A990-CF72A7BAECE2}">
          <p14:sldIdLst>
            <p14:sldId id="2051"/>
          </p14:sldIdLst>
        </p14:section>
        <p14:section name="Power BI integration in Power Apps" id="{3D2F48CA-BEB3-491E-A067-4FBF3F78FE76}">
          <p14:sldIdLst>
            <p14:sldId id="2076138243"/>
            <p14:sldId id="2076138254"/>
            <p14:sldId id="2076138256"/>
            <p14:sldId id="2147469879"/>
            <p14:sldId id="2076138255"/>
            <p14:sldId id="2147469884"/>
            <p14:sldId id="2076138251"/>
            <p14:sldId id="2147469885"/>
            <p14:sldId id="2076138731"/>
          </p14:sldIdLst>
        </p14:section>
        <p14:section name="Reporting options on Dataverse data" id="{7F3F45DE-A302-4889-8ABE-AEF269A08FDC}">
          <p14:sldIdLst>
            <p14:sldId id="2076138252"/>
            <p14:sldId id="2147469877"/>
          </p14:sldIdLst>
        </p14:section>
        <p14:section name="Connecting Power BI to Dataverse" id="{DB06723B-EE1C-4F38-8C1D-D6CDF774A6F9}">
          <p14:sldIdLst>
            <p14:sldId id="2147469871"/>
            <p14:sldId id="2147469866"/>
            <p14:sldId id="2147469872"/>
            <p14:sldId id="2147469874"/>
            <p14:sldId id="2147468696"/>
            <p14:sldId id="2147468699"/>
            <p14:sldId id="2147468706"/>
            <p14:sldId id="2147468700"/>
            <p14:sldId id="2147468708"/>
            <p14:sldId id="2147469904"/>
            <p14:sldId id="2147468701"/>
            <p14:sldId id="2147468702"/>
            <p14:sldId id="2147468703"/>
            <p14:sldId id="2147469881"/>
            <p14:sldId id="2147468707"/>
            <p14:sldId id="2076138258"/>
          </p14:sldIdLst>
        </p14:section>
        <p14:section name="Synapse Link" id="{C42D230E-8CF0-49A9-97D8-447504B614C8}">
          <p14:sldIdLst>
            <p14:sldId id="2147469886"/>
            <p14:sldId id="2147469901"/>
            <p14:sldId id="2147469902"/>
            <p14:sldId id="2147469903"/>
            <p14:sldId id="2147469887"/>
            <p14:sldId id="2147469888"/>
            <p14:sldId id="2147469889"/>
            <p14:sldId id="2147469890"/>
            <p14:sldId id="2147469891"/>
            <p14:sldId id="2147469898"/>
            <p14:sldId id="2147469897"/>
            <p14:sldId id="2147469899"/>
            <p14:sldId id="2147469900"/>
            <p14:sldId id="2147469880"/>
            <p14:sldId id="2076138257"/>
          </p14:sldIdLst>
        </p14:section>
        <p14:section name="Resources" id="{F5281555-1687-4728-84EF-1754846638A9}">
          <p14:sldIdLst>
            <p14:sldId id="2147469865"/>
            <p14:sldId id="2147469864"/>
            <p14:sldId id="2147469878"/>
            <p14:sldId id="2147469863"/>
            <p14:sldId id="2147469883"/>
          </p14:sldIdLst>
        </p14:section>
        <p14:section name="Thank you" id="{BD578AF3-496E-4792-A998-9396B21A18DB}">
          <p14:sldIdLst>
            <p14:sldId id="20761382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2774"/>
    <a:srgbClr val="D83B01"/>
    <a:srgbClr val="0D0D0D"/>
    <a:srgbClr val="4472C4"/>
    <a:srgbClr val="2F528F"/>
    <a:srgbClr val="DDDDDD"/>
    <a:srgbClr val="203864"/>
    <a:srgbClr val="2C4678"/>
    <a:srgbClr val="50E6FF"/>
    <a:srgbClr val="323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E67604-14FE-4181-B252-15C5C0413136}" v="340" dt="2022-06-24T16:53:28.0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5" autoAdjust="0"/>
    <p:restoredTop sz="93200" autoAdjust="0"/>
  </p:normalViewPr>
  <p:slideViewPr>
    <p:cSldViewPr snapToGrid="0">
      <p:cViewPr varScale="1">
        <p:scale>
          <a:sx n="47" d="100"/>
          <a:sy n="47" d="100"/>
        </p:scale>
        <p:origin x="318" y="33"/>
      </p:cViewPr>
      <p:guideLst/>
    </p:cSldViewPr>
  </p:slideViewPr>
  <p:outlineViewPr>
    <p:cViewPr>
      <p:scale>
        <a:sx n="33" d="100"/>
        <a:sy n="33" d="100"/>
      </p:scale>
      <p:origin x="0" y="-156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6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Power BI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7D0E17-6D5E-4689-B3C4-D6731744AE4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3A30BF-02E7-4135-8111-82D5CB5593C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Power BI integration in Model-Driven Power Apps/Dynamics 365 CE</a:t>
          </a:r>
        </a:p>
      </dgm:t>
    </dgm:pt>
    <dgm:pt modelId="{0DB9D330-3CC4-4514-A6BE-56DA5A0D6A0C}" type="parTrans" cxnId="{03DBAB52-8639-4229-B36C-FE9E87D22389}">
      <dgm:prSet/>
      <dgm:spPr/>
      <dgm:t>
        <a:bodyPr/>
        <a:lstStyle/>
        <a:p>
          <a:endParaRPr lang="en-US"/>
        </a:p>
      </dgm:t>
    </dgm:pt>
    <dgm:pt modelId="{95DA48C5-EEBF-46D9-9122-45AE9FBFF253}" type="sibTrans" cxnId="{03DBAB52-8639-4229-B36C-FE9E87D22389}">
      <dgm:prSet/>
      <dgm:spPr/>
      <dgm:t>
        <a:bodyPr/>
        <a:lstStyle/>
        <a:p>
          <a:endParaRPr lang="en-US"/>
        </a:p>
      </dgm:t>
    </dgm:pt>
    <dgm:pt modelId="{8C6D33FA-C449-4D95-BD05-5951603A53B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Reporting options on Dataverse data</a:t>
          </a:r>
        </a:p>
      </dgm:t>
    </dgm:pt>
    <dgm:pt modelId="{71E1CAA6-3D29-4DD3-AACA-E8195E531DAF}" type="parTrans" cxnId="{0EF4D8CD-8408-4D20-80E9-B3E12AB9F829}">
      <dgm:prSet/>
      <dgm:spPr/>
      <dgm:t>
        <a:bodyPr/>
        <a:lstStyle/>
        <a:p>
          <a:endParaRPr lang="en-US"/>
        </a:p>
      </dgm:t>
    </dgm:pt>
    <dgm:pt modelId="{667BEE47-D2A9-460A-BC09-09EEAC82159C}" type="sibTrans" cxnId="{0EF4D8CD-8408-4D20-80E9-B3E12AB9F829}">
      <dgm:prSet/>
      <dgm:spPr/>
      <dgm:t>
        <a:bodyPr/>
        <a:lstStyle/>
        <a:p>
          <a:endParaRPr lang="en-US"/>
        </a:p>
      </dgm:t>
    </dgm:pt>
    <dgm:pt modelId="{1DD11958-7882-4ADE-B4F4-8AF62D3E04EF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Connecting Power BI to Dataverse</a:t>
          </a:r>
        </a:p>
      </dgm:t>
    </dgm:pt>
    <dgm:pt modelId="{95D4923C-34B6-41CE-B837-1B845797989E}" type="parTrans" cxnId="{DE65E635-74AF-4D95-B3D8-6ADB4F7B526D}">
      <dgm:prSet/>
      <dgm:spPr/>
      <dgm:t>
        <a:bodyPr/>
        <a:lstStyle/>
        <a:p>
          <a:endParaRPr lang="en-US"/>
        </a:p>
      </dgm:t>
    </dgm:pt>
    <dgm:pt modelId="{9F57D89C-8E73-4EB6-A6CB-AD1F64FAA2D5}" type="sibTrans" cxnId="{DE65E635-74AF-4D95-B3D8-6ADB4F7B526D}">
      <dgm:prSet/>
      <dgm:spPr/>
      <dgm:t>
        <a:bodyPr/>
        <a:lstStyle/>
        <a:p>
          <a:endParaRPr lang="en-US"/>
        </a:p>
      </dgm:t>
    </dgm:pt>
    <dgm:pt modelId="{3BEF76BB-8B2F-440F-9772-A3F4B8FB4F9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Resources</a:t>
          </a:r>
        </a:p>
      </dgm:t>
    </dgm:pt>
    <dgm:pt modelId="{C331501E-FA32-416D-8E2E-DC733B2234B8}" type="parTrans" cxnId="{71DE568C-3404-446A-9509-DA47F75AE1AF}">
      <dgm:prSet/>
      <dgm:spPr/>
      <dgm:t>
        <a:bodyPr/>
        <a:lstStyle/>
        <a:p>
          <a:endParaRPr lang="en-US"/>
        </a:p>
      </dgm:t>
    </dgm:pt>
    <dgm:pt modelId="{7048706F-527B-4F62-8C1B-9A627C9B6E3C}" type="sibTrans" cxnId="{71DE568C-3404-446A-9509-DA47F75AE1AF}">
      <dgm:prSet/>
      <dgm:spPr/>
      <dgm:t>
        <a:bodyPr/>
        <a:lstStyle/>
        <a:p>
          <a:endParaRPr lang="en-US"/>
        </a:p>
      </dgm:t>
    </dgm:pt>
    <dgm:pt modelId="{FB2FCBDB-1EDF-4E66-977C-4DCC3414305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Using Azure Synapse Link for Dataverse</a:t>
          </a:r>
        </a:p>
      </dgm:t>
    </dgm:pt>
    <dgm:pt modelId="{88CB38BD-3603-4921-8C53-3BD3B7C181E4}" type="parTrans" cxnId="{CBB7A2CE-A111-4AE7-A36A-094A2BE1C0E4}">
      <dgm:prSet/>
      <dgm:spPr/>
      <dgm:t>
        <a:bodyPr/>
        <a:lstStyle/>
        <a:p>
          <a:endParaRPr lang="en-US"/>
        </a:p>
      </dgm:t>
    </dgm:pt>
    <dgm:pt modelId="{1321ED5F-71E7-4BA6-8959-280C7806D5AF}" type="sibTrans" cxnId="{CBB7A2CE-A111-4AE7-A36A-094A2BE1C0E4}">
      <dgm:prSet/>
      <dgm:spPr/>
      <dgm:t>
        <a:bodyPr/>
        <a:lstStyle/>
        <a:p>
          <a:endParaRPr lang="en-US"/>
        </a:p>
      </dgm:t>
    </dgm:pt>
    <dgm:pt modelId="{181D5AC8-0BF0-4664-B878-A99D177ED0DE}" type="pres">
      <dgm:prSet presAssocID="{D57D0E17-6D5E-4689-B3C4-D6731744AE44}" presName="vert0" presStyleCnt="0">
        <dgm:presLayoutVars>
          <dgm:dir/>
          <dgm:animOne val="branch"/>
          <dgm:animLvl val="lvl"/>
        </dgm:presLayoutVars>
      </dgm:prSet>
      <dgm:spPr/>
    </dgm:pt>
    <dgm:pt modelId="{CE723D17-13A5-4B76-837C-1DB765BA7E28}" type="pres">
      <dgm:prSet presAssocID="{6C3A30BF-02E7-4135-8111-82D5CB5593CD}" presName="thickLine" presStyleLbl="alignNode1" presStyleIdx="0" presStyleCnt="5"/>
      <dgm:spPr/>
    </dgm:pt>
    <dgm:pt modelId="{2F5DBC73-A705-4DB2-8CB2-5B0BB6A263FD}" type="pres">
      <dgm:prSet presAssocID="{6C3A30BF-02E7-4135-8111-82D5CB5593CD}" presName="horz1" presStyleCnt="0"/>
      <dgm:spPr/>
    </dgm:pt>
    <dgm:pt modelId="{B5E083B3-7FE3-40CE-A9E9-27937993930A}" type="pres">
      <dgm:prSet presAssocID="{6C3A30BF-02E7-4135-8111-82D5CB5593CD}" presName="tx1" presStyleLbl="revTx" presStyleIdx="0" presStyleCnt="5"/>
      <dgm:spPr/>
    </dgm:pt>
    <dgm:pt modelId="{17DC43D9-B733-4025-A96F-CD908DEC1963}" type="pres">
      <dgm:prSet presAssocID="{6C3A30BF-02E7-4135-8111-82D5CB5593CD}" presName="vert1" presStyleCnt="0"/>
      <dgm:spPr/>
    </dgm:pt>
    <dgm:pt modelId="{F1F5751E-0854-4D8C-8CD5-44CC6974ECF1}" type="pres">
      <dgm:prSet presAssocID="{8C6D33FA-C449-4D95-BD05-5951603A53BC}" presName="thickLine" presStyleLbl="alignNode1" presStyleIdx="1" presStyleCnt="5"/>
      <dgm:spPr/>
    </dgm:pt>
    <dgm:pt modelId="{FAB0A01D-CCF7-4D1B-955C-B83B7234B93A}" type="pres">
      <dgm:prSet presAssocID="{8C6D33FA-C449-4D95-BD05-5951603A53BC}" presName="horz1" presStyleCnt="0"/>
      <dgm:spPr/>
    </dgm:pt>
    <dgm:pt modelId="{5A92EFCB-A3F4-4210-8638-DA4EBD9FAB4D}" type="pres">
      <dgm:prSet presAssocID="{8C6D33FA-C449-4D95-BD05-5951603A53BC}" presName="tx1" presStyleLbl="revTx" presStyleIdx="1" presStyleCnt="5"/>
      <dgm:spPr/>
    </dgm:pt>
    <dgm:pt modelId="{7EFDCF82-E21B-4726-912A-4BE6AB69CC26}" type="pres">
      <dgm:prSet presAssocID="{8C6D33FA-C449-4D95-BD05-5951603A53BC}" presName="vert1" presStyleCnt="0"/>
      <dgm:spPr/>
    </dgm:pt>
    <dgm:pt modelId="{4E44F151-5256-4138-A9F5-7DE85F1D5C6B}" type="pres">
      <dgm:prSet presAssocID="{1DD11958-7882-4ADE-B4F4-8AF62D3E04EF}" presName="thickLine" presStyleLbl="alignNode1" presStyleIdx="2" presStyleCnt="5"/>
      <dgm:spPr/>
    </dgm:pt>
    <dgm:pt modelId="{419B34CB-EA8D-4EF3-A7A5-1FD7F2E0645D}" type="pres">
      <dgm:prSet presAssocID="{1DD11958-7882-4ADE-B4F4-8AF62D3E04EF}" presName="horz1" presStyleCnt="0"/>
      <dgm:spPr/>
    </dgm:pt>
    <dgm:pt modelId="{CF06F348-7663-44D3-9631-59A7C96A0A87}" type="pres">
      <dgm:prSet presAssocID="{1DD11958-7882-4ADE-B4F4-8AF62D3E04EF}" presName="tx1" presStyleLbl="revTx" presStyleIdx="2" presStyleCnt="5"/>
      <dgm:spPr/>
    </dgm:pt>
    <dgm:pt modelId="{87B09A96-E7CC-419E-9F72-DE5A05E75699}" type="pres">
      <dgm:prSet presAssocID="{1DD11958-7882-4ADE-B4F4-8AF62D3E04EF}" presName="vert1" presStyleCnt="0"/>
      <dgm:spPr/>
    </dgm:pt>
    <dgm:pt modelId="{0892383A-858C-4C45-9D44-2D44973181FC}" type="pres">
      <dgm:prSet presAssocID="{FB2FCBDB-1EDF-4E66-977C-4DCC34143052}" presName="thickLine" presStyleLbl="alignNode1" presStyleIdx="3" presStyleCnt="5"/>
      <dgm:spPr/>
    </dgm:pt>
    <dgm:pt modelId="{1A3AF89F-BE8E-47A0-851F-26765EDB4827}" type="pres">
      <dgm:prSet presAssocID="{FB2FCBDB-1EDF-4E66-977C-4DCC34143052}" presName="horz1" presStyleCnt="0"/>
      <dgm:spPr/>
    </dgm:pt>
    <dgm:pt modelId="{54E57328-832C-4655-8910-737432154AAC}" type="pres">
      <dgm:prSet presAssocID="{FB2FCBDB-1EDF-4E66-977C-4DCC34143052}" presName="tx1" presStyleLbl="revTx" presStyleIdx="3" presStyleCnt="5"/>
      <dgm:spPr/>
    </dgm:pt>
    <dgm:pt modelId="{475924F4-1E0C-4894-8937-D43E101E97DA}" type="pres">
      <dgm:prSet presAssocID="{FB2FCBDB-1EDF-4E66-977C-4DCC34143052}" presName="vert1" presStyleCnt="0"/>
      <dgm:spPr/>
    </dgm:pt>
    <dgm:pt modelId="{DE03C1A5-334F-438F-93AE-88910DE920E3}" type="pres">
      <dgm:prSet presAssocID="{3BEF76BB-8B2F-440F-9772-A3F4B8FB4F92}" presName="thickLine" presStyleLbl="alignNode1" presStyleIdx="4" presStyleCnt="5"/>
      <dgm:spPr/>
    </dgm:pt>
    <dgm:pt modelId="{2B266718-58CF-47C4-B99B-BB92E1207940}" type="pres">
      <dgm:prSet presAssocID="{3BEF76BB-8B2F-440F-9772-A3F4B8FB4F92}" presName="horz1" presStyleCnt="0"/>
      <dgm:spPr/>
    </dgm:pt>
    <dgm:pt modelId="{D0AF7AF7-B2E4-4BC5-AB4F-E8A18BB77250}" type="pres">
      <dgm:prSet presAssocID="{3BEF76BB-8B2F-440F-9772-A3F4B8FB4F92}" presName="tx1" presStyleLbl="revTx" presStyleIdx="4" presStyleCnt="5"/>
      <dgm:spPr/>
    </dgm:pt>
    <dgm:pt modelId="{E83A78FE-6CF4-491B-852F-F7C30B15EFF0}" type="pres">
      <dgm:prSet presAssocID="{3BEF76BB-8B2F-440F-9772-A3F4B8FB4F92}" presName="vert1" presStyleCnt="0"/>
      <dgm:spPr/>
    </dgm:pt>
  </dgm:ptLst>
  <dgm:cxnLst>
    <dgm:cxn modelId="{DDAE5D15-9AF9-4A3A-AD0E-427EC277959F}" type="presOf" srcId="{D57D0E17-6D5E-4689-B3C4-D6731744AE44}" destId="{181D5AC8-0BF0-4664-B878-A99D177ED0DE}" srcOrd="0" destOrd="0" presId="urn:microsoft.com/office/officeart/2008/layout/LinedList"/>
    <dgm:cxn modelId="{09847E26-E5B4-44C6-886A-91B4F03FC8BB}" type="presOf" srcId="{3BEF76BB-8B2F-440F-9772-A3F4B8FB4F92}" destId="{D0AF7AF7-B2E4-4BC5-AB4F-E8A18BB77250}" srcOrd="0" destOrd="0" presId="urn:microsoft.com/office/officeart/2008/layout/LinedList"/>
    <dgm:cxn modelId="{DE65E635-74AF-4D95-B3D8-6ADB4F7B526D}" srcId="{D57D0E17-6D5E-4689-B3C4-D6731744AE44}" destId="{1DD11958-7882-4ADE-B4F4-8AF62D3E04EF}" srcOrd="2" destOrd="0" parTransId="{95D4923C-34B6-41CE-B837-1B845797989E}" sibTransId="{9F57D89C-8E73-4EB6-A6CB-AD1F64FAA2D5}"/>
    <dgm:cxn modelId="{56A2FA69-21DB-4963-942D-0FC4C4F68253}" type="presOf" srcId="{1DD11958-7882-4ADE-B4F4-8AF62D3E04EF}" destId="{CF06F348-7663-44D3-9631-59A7C96A0A87}" srcOrd="0" destOrd="0" presId="urn:microsoft.com/office/officeart/2008/layout/LinedList"/>
    <dgm:cxn modelId="{03DBAB52-8639-4229-B36C-FE9E87D22389}" srcId="{D57D0E17-6D5E-4689-B3C4-D6731744AE44}" destId="{6C3A30BF-02E7-4135-8111-82D5CB5593CD}" srcOrd="0" destOrd="0" parTransId="{0DB9D330-3CC4-4514-A6BE-56DA5A0D6A0C}" sibTransId="{95DA48C5-EEBF-46D9-9122-45AE9FBFF253}"/>
    <dgm:cxn modelId="{71DE568C-3404-446A-9509-DA47F75AE1AF}" srcId="{D57D0E17-6D5E-4689-B3C4-D6731744AE44}" destId="{3BEF76BB-8B2F-440F-9772-A3F4B8FB4F92}" srcOrd="4" destOrd="0" parTransId="{C331501E-FA32-416D-8E2E-DC733B2234B8}" sibTransId="{7048706F-527B-4F62-8C1B-9A627C9B6E3C}"/>
    <dgm:cxn modelId="{D8C3EE96-2585-4CD6-91AF-23DE699EE551}" type="presOf" srcId="{6C3A30BF-02E7-4135-8111-82D5CB5593CD}" destId="{B5E083B3-7FE3-40CE-A9E9-27937993930A}" srcOrd="0" destOrd="0" presId="urn:microsoft.com/office/officeart/2008/layout/LinedList"/>
    <dgm:cxn modelId="{1E8C3EB3-CC40-4F59-97DE-976A711CC934}" type="presOf" srcId="{FB2FCBDB-1EDF-4E66-977C-4DCC34143052}" destId="{54E57328-832C-4655-8910-737432154AAC}" srcOrd="0" destOrd="0" presId="urn:microsoft.com/office/officeart/2008/layout/LinedList"/>
    <dgm:cxn modelId="{0EF4D8CD-8408-4D20-80E9-B3E12AB9F829}" srcId="{D57D0E17-6D5E-4689-B3C4-D6731744AE44}" destId="{8C6D33FA-C449-4D95-BD05-5951603A53BC}" srcOrd="1" destOrd="0" parTransId="{71E1CAA6-3D29-4DD3-AACA-E8195E531DAF}" sibTransId="{667BEE47-D2A9-460A-BC09-09EEAC82159C}"/>
    <dgm:cxn modelId="{CBB7A2CE-A111-4AE7-A36A-094A2BE1C0E4}" srcId="{D57D0E17-6D5E-4689-B3C4-D6731744AE44}" destId="{FB2FCBDB-1EDF-4E66-977C-4DCC34143052}" srcOrd="3" destOrd="0" parTransId="{88CB38BD-3603-4921-8C53-3BD3B7C181E4}" sibTransId="{1321ED5F-71E7-4BA6-8959-280C7806D5AF}"/>
    <dgm:cxn modelId="{56F145E2-3E08-4406-AE78-3954546F7485}" type="presOf" srcId="{8C6D33FA-C449-4D95-BD05-5951603A53BC}" destId="{5A92EFCB-A3F4-4210-8638-DA4EBD9FAB4D}" srcOrd="0" destOrd="0" presId="urn:microsoft.com/office/officeart/2008/layout/LinedList"/>
    <dgm:cxn modelId="{B1D19C8A-FB96-494F-B6A4-577BED053D34}" type="presParOf" srcId="{181D5AC8-0BF0-4664-B878-A99D177ED0DE}" destId="{CE723D17-13A5-4B76-837C-1DB765BA7E28}" srcOrd="0" destOrd="0" presId="urn:microsoft.com/office/officeart/2008/layout/LinedList"/>
    <dgm:cxn modelId="{65339E7D-05A5-445D-9669-7262739688C8}" type="presParOf" srcId="{181D5AC8-0BF0-4664-B878-A99D177ED0DE}" destId="{2F5DBC73-A705-4DB2-8CB2-5B0BB6A263FD}" srcOrd="1" destOrd="0" presId="urn:microsoft.com/office/officeart/2008/layout/LinedList"/>
    <dgm:cxn modelId="{F5D802AB-24EE-4E33-8313-24DF792B94F3}" type="presParOf" srcId="{2F5DBC73-A705-4DB2-8CB2-5B0BB6A263FD}" destId="{B5E083B3-7FE3-40CE-A9E9-27937993930A}" srcOrd="0" destOrd="0" presId="urn:microsoft.com/office/officeart/2008/layout/LinedList"/>
    <dgm:cxn modelId="{3A951D16-0E69-4637-BDF6-560E5E88106B}" type="presParOf" srcId="{2F5DBC73-A705-4DB2-8CB2-5B0BB6A263FD}" destId="{17DC43D9-B733-4025-A96F-CD908DEC1963}" srcOrd="1" destOrd="0" presId="urn:microsoft.com/office/officeart/2008/layout/LinedList"/>
    <dgm:cxn modelId="{C3FDD0DC-9C52-474B-8861-AB8D79796699}" type="presParOf" srcId="{181D5AC8-0BF0-4664-B878-A99D177ED0DE}" destId="{F1F5751E-0854-4D8C-8CD5-44CC6974ECF1}" srcOrd="2" destOrd="0" presId="urn:microsoft.com/office/officeart/2008/layout/LinedList"/>
    <dgm:cxn modelId="{DAFF2467-AFB2-4B81-A3C3-4D87C9686548}" type="presParOf" srcId="{181D5AC8-0BF0-4664-B878-A99D177ED0DE}" destId="{FAB0A01D-CCF7-4D1B-955C-B83B7234B93A}" srcOrd="3" destOrd="0" presId="urn:microsoft.com/office/officeart/2008/layout/LinedList"/>
    <dgm:cxn modelId="{9236EAE1-1410-4E54-969B-6AEDA2895AC6}" type="presParOf" srcId="{FAB0A01D-CCF7-4D1B-955C-B83B7234B93A}" destId="{5A92EFCB-A3F4-4210-8638-DA4EBD9FAB4D}" srcOrd="0" destOrd="0" presId="urn:microsoft.com/office/officeart/2008/layout/LinedList"/>
    <dgm:cxn modelId="{6681FF2F-8733-484F-831D-799555E2456D}" type="presParOf" srcId="{FAB0A01D-CCF7-4D1B-955C-B83B7234B93A}" destId="{7EFDCF82-E21B-4726-912A-4BE6AB69CC26}" srcOrd="1" destOrd="0" presId="urn:microsoft.com/office/officeart/2008/layout/LinedList"/>
    <dgm:cxn modelId="{1518787C-F249-47B5-9721-C7142E568792}" type="presParOf" srcId="{181D5AC8-0BF0-4664-B878-A99D177ED0DE}" destId="{4E44F151-5256-4138-A9F5-7DE85F1D5C6B}" srcOrd="4" destOrd="0" presId="urn:microsoft.com/office/officeart/2008/layout/LinedList"/>
    <dgm:cxn modelId="{4445A03D-ABBD-465A-B3A5-9FA8464AC4B6}" type="presParOf" srcId="{181D5AC8-0BF0-4664-B878-A99D177ED0DE}" destId="{419B34CB-EA8D-4EF3-A7A5-1FD7F2E0645D}" srcOrd="5" destOrd="0" presId="urn:microsoft.com/office/officeart/2008/layout/LinedList"/>
    <dgm:cxn modelId="{F33E66D0-77F4-4A32-9CBF-DEC441DB3391}" type="presParOf" srcId="{419B34CB-EA8D-4EF3-A7A5-1FD7F2E0645D}" destId="{CF06F348-7663-44D3-9631-59A7C96A0A87}" srcOrd="0" destOrd="0" presId="urn:microsoft.com/office/officeart/2008/layout/LinedList"/>
    <dgm:cxn modelId="{4CD8869C-E31E-4E61-BE2E-CCD59FA8A55B}" type="presParOf" srcId="{419B34CB-EA8D-4EF3-A7A5-1FD7F2E0645D}" destId="{87B09A96-E7CC-419E-9F72-DE5A05E75699}" srcOrd="1" destOrd="0" presId="urn:microsoft.com/office/officeart/2008/layout/LinedList"/>
    <dgm:cxn modelId="{91B33C44-302A-4600-AB2E-7D112DBFBD3A}" type="presParOf" srcId="{181D5AC8-0BF0-4664-B878-A99D177ED0DE}" destId="{0892383A-858C-4C45-9D44-2D44973181FC}" srcOrd="6" destOrd="0" presId="urn:microsoft.com/office/officeart/2008/layout/LinedList"/>
    <dgm:cxn modelId="{85DC9E84-DAEB-4767-AF93-59095E143679}" type="presParOf" srcId="{181D5AC8-0BF0-4664-B878-A99D177ED0DE}" destId="{1A3AF89F-BE8E-47A0-851F-26765EDB4827}" srcOrd="7" destOrd="0" presId="urn:microsoft.com/office/officeart/2008/layout/LinedList"/>
    <dgm:cxn modelId="{E7DA4801-161A-4A05-AD84-C0E69B583947}" type="presParOf" srcId="{1A3AF89F-BE8E-47A0-851F-26765EDB4827}" destId="{54E57328-832C-4655-8910-737432154AAC}" srcOrd="0" destOrd="0" presId="urn:microsoft.com/office/officeart/2008/layout/LinedList"/>
    <dgm:cxn modelId="{6DA592B0-6C37-43F3-A4DA-8774E7BEE8BE}" type="presParOf" srcId="{1A3AF89F-BE8E-47A0-851F-26765EDB4827}" destId="{475924F4-1E0C-4894-8937-D43E101E97DA}" srcOrd="1" destOrd="0" presId="urn:microsoft.com/office/officeart/2008/layout/LinedList"/>
    <dgm:cxn modelId="{4CA2F5DC-2771-463C-9294-9DB7D4A8054C}" type="presParOf" srcId="{181D5AC8-0BF0-4664-B878-A99D177ED0DE}" destId="{DE03C1A5-334F-438F-93AE-88910DE920E3}" srcOrd="8" destOrd="0" presId="urn:microsoft.com/office/officeart/2008/layout/LinedList"/>
    <dgm:cxn modelId="{7085E467-BA4C-421A-A3F8-0DDB73087501}" type="presParOf" srcId="{181D5AC8-0BF0-4664-B878-A99D177ED0DE}" destId="{2B266718-58CF-47C4-B99B-BB92E1207940}" srcOrd="9" destOrd="0" presId="urn:microsoft.com/office/officeart/2008/layout/LinedList"/>
    <dgm:cxn modelId="{3DB838AA-4D25-429E-847A-32334EFD4A0B}" type="presParOf" srcId="{2B266718-58CF-47C4-B99B-BB92E1207940}" destId="{D0AF7AF7-B2E4-4BC5-AB4F-E8A18BB77250}" srcOrd="0" destOrd="0" presId="urn:microsoft.com/office/officeart/2008/layout/LinedList"/>
    <dgm:cxn modelId="{3513BF38-B829-4535-9963-171205585498}" type="presParOf" srcId="{2B266718-58CF-47C4-B99B-BB92E1207940}" destId="{E83A78FE-6CF4-491B-852F-F7C30B15EFF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/>
            <a:t>Dataverse + DirectQuery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&lt;50K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/>
            <a:t>Dataverse + Import Mode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Enterprise-Scale data source for reporting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79BE6F2E-AEFA-4D2F-B1EF-ABB289EDBFBD}">
      <dgm:prSet/>
      <dgm:spPr/>
      <dgm:t>
        <a:bodyPr/>
        <a:lstStyle/>
        <a:p>
          <a:r>
            <a:rPr lang="en-US" dirty="0"/>
            <a:t>Power BI DataMart (preview)</a:t>
          </a:r>
        </a:p>
      </dgm:t>
    </dgm:pt>
    <dgm:pt modelId="{6467375D-EA23-4A2F-B6C5-FDF8E361F322}" type="parTrans" cxnId="{94D3F4CE-D01F-4E7F-AB69-8958A029E23D}">
      <dgm:prSet/>
      <dgm:spPr/>
      <dgm:t>
        <a:bodyPr/>
        <a:lstStyle/>
        <a:p>
          <a:endParaRPr lang="en-US"/>
        </a:p>
      </dgm:t>
    </dgm:pt>
    <dgm:pt modelId="{2D876535-5CD0-441A-90AD-9BA10B7C499A}" type="sibTrans" cxnId="{94D3F4CE-D01F-4E7F-AB69-8958A029E23D}">
      <dgm:prSet/>
      <dgm:spPr/>
      <dgm:t>
        <a:bodyPr/>
        <a:lstStyle/>
        <a:p>
          <a:endParaRPr lang="en-US"/>
        </a:p>
      </dgm:t>
    </dgm:pt>
    <dgm:pt modelId="{FC3D3578-47C3-4B6D-9E8B-18D18352193C}">
      <dgm:prSet/>
      <dgm:spPr/>
      <dgm:t>
        <a:bodyPr/>
        <a:lstStyle/>
        <a:p>
          <a:r>
            <a:rPr lang="en-US" dirty="0"/>
            <a:t>Power Query ETL into a SQL database</a:t>
          </a:r>
        </a:p>
      </dgm:t>
    </dgm:pt>
    <dgm:pt modelId="{3955EDFE-D10A-40D0-8585-8E82392F9B8B}" type="parTrans" cxnId="{A986ABED-DB75-42B4-BB09-D46F40940A2B}">
      <dgm:prSet/>
      <dgm:spPr/>
      <dgm:t>
        <a:bodyPr/>
        <a:lstStyle/>
        <a:p>
          <a:endParaRPr lang="en-US"/>
        </a:p>
      </dgm:t>
    </dgm:pt>
    <dgm:pt modelId="{93C36883-5E53-4320-8563-7166127EEA2A}" type="sibTrans" cxnId="{A986ABED-DB75-42B4-BB09-D46F40940A2B}">
      <dgm:prSet/>
      <dgm:spPr/>
      <dgm:t>
        <a:bodyPr/>
        <a:lstStyle/>
        <a:p>
          <a:endParaRPr lang="en-US"/>
        </a:p>
      </dgm:t>
    </dgm:pt>
    <dgm:pt modelId="{70D6394D-0E10-484B-9E02-2398FA2C47EE}">
      <dgm:prSet/>
      <dgm:spPr/>
      <dgm:t>
        <a:bodyPr/>
        <a:lstStyle/>
        <a:p>
          <a:r>
            <a:rPr lang="en-US" dirty="0"/>
            <a:t>Combine with other sources to create a rich Data Source for Reporting</a:t>
          </a:r>
        </a:p>
      </dgm:t>
    </dgm:pt>
    <dgm:pt modelId="{9CBEE2AA-3EAA-4B05-BE9B-B9BFED2BC083}" type="parTrans" cxnId="{445FCA4C-7965-4BE2-8EE1-8726B0DE8DD6}">
      <dgm:prSet/>
      <dgm:spPr/>
      <dgm:t>
        <a:bodyPr/>
        <a:lstStyle/>
        <a:p>
          <a:endParaRPr lang="en-US"/>
        </a:p>
      </dgm:t>
    </dgm:pt>
    <dgm:pt modelId="{EAEE02E6-BBA0-48CE-A66D-C7889202820F}" type="sibTrans" cxnId="{445FCA4C-7965-4BE2-8EE1-8726B0DE8DD6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4"/>
      <dgm:spPr/>
    </dgm:pt>
    <dgm:pt modelId="{FD2B0668-7B51-4673-B7F9-24386A9B7757}" type="pres">
      <dgm:prSet presAssocID="{A4CDAC3F-B806-4127-A611-D5583FC1F12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4">
        <dgm:presLayoutVars>
          <dgm:bulletEnabled val="1"/>
        </dgm:presLayoutVars>
      </dgm:prSet>
      <dgm:spPr/>
    </dgm:pt>
    <dgm:pt modelId="{E5A5482D-2AF9-4A01-B152-69057B6C7C3A}" type="pres">
      <dgm:prSet presAssocID="{3EE0F14A-D881-4004-BA4E-7909CDBAD45C}" presName="spaceBetweenRectangles" presStyleCnt="0"/>
      <dgm:spPr/>
    </dgm:pt>
    <dgm:pt modelId="{81B1ABCA-5902-45D5-B363-7D8E09978476}" type="pres">
      <dgm:prSet presAssocID="{F8213704-A378-4503-9E10-8FFD1D7B21FA}" presName="parentLin" presStyleCnt="0"/>
      <dgm:spPr/>
    </dgm:pt>
    <dgm:pt modelId="{79A1CF63-3146-4A33-B231-5F6A64C1547A}" type="pres">
      <dgm:prSet presAssocID="{F8213704-A378-4503-9E10-8FFD1D7B21FA}" presName="parentLeftMargin" presStyleLbl="node1" presStyleIdx="0" presStyleCnt="4"/>
      <dgm:spPr/>
    </dgm:pt>
    <dgm:pt modelId="{8E5BE7CD-DB44-4EDA-8CFE-BED878330F05}" type="pres">
      <dgm:prSet presAssocID="{F8213704-A378-4503-9E10-8FFD1D7B21F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F0B46E8-5863-42DE-87DF-D8639CC2A3C6}" type="pres">
      <dgm:prSet presAssocID="{F8213704-A378-4503-9E10-8FFD1D7B21FA}" presName="negativeSpace" presStyleCnt="0"/>
      <dgm:spPr/>
    </dgm:pt>
    <dgm:pt modelId="{75A242C3-5E9E-44C1-B987-BD8143272D60}" type="pres">
      <dgm:prSet presAssocID="{F8213704-A378-4503-9E10-8FFD1D7B21FA}" presName="childText" presStyleLbl="conFgAcc1" presStyleIdx="1" presStyleCnt="4">
        <dgm:presLayoutVars>
          <dgm:bulletEnabled val="1"/>
        </dgm:presLayoutVars>
      </dgm:prSet>
      <dgm:spPr/>
    </dgm:pt>
    <dgm:pt modelId="{5068269A-7A56-4B45-816B-554CC2E14CBC}" type="pres">
      <dgm:prSet presAssocID="{586B905D-7C00-41DB-BE33-5ADF8025F4D3}" presName="spaceBetweenRectangles" presStyleCnt="0"/>
      <dgm:spPr/>
    </dgm:pt>
    <dgm:pt modelId="{F92C7790-0BA5-41A9-8255-DDD971900073}" type="pres">
      <dgm:prSet presAssocID="{79BE6F2E-AEFA-4D2F-B1EF-ABB289EDBFBD}" presName="parentLin" presStyleCnt="0"/>
      <dgm:spPr/>
    </dgm:pt>
    <dgm:pt modelId="{AFE11C98-1576-400D-9D5D-F303DE4E4FDA}" type="pres">
      <dgm:prSet presAssocID="{79BE6F2E-AEFA-4D2F-B1EF-ABB289EDBFBD}" presName="parentLeftMargin" presStyleLbl="node1" presStyleIdx="1" presStyleCnt="4"/>
      <dgm:spPr/>
    </dgm:pt>
    <dgm:pt modelId="{3D761407-BF84-4537-9C82-4FEB0F548C38}" type="pres">
      <dgm:prSet presAssocID="{79BE6F2E-AEFA-4D2F-B1EF-ABB289EDBFB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C44B32B-145A-4652-BCB5-7D792490E3E1}" type="pres">
      <dgm:prSet presAssocID="{79BE6F2E-AEFA-4D2F-B1EF-ABB289EDBFBD}" presName="negativeSpace" presStyleCnt="0"/>
      <dgm:spPr/>
    </dgm:pt>
    <dgm:pt modelId="{C35471D0-08FE-45BC-BB8A-9A80DB42B865}" type="pres">
      <dgm:prSet presAssocID="{79BE6F2E-AEFA-4D2F-B1EF-ABB289EDBFBD}" presName="childText" presStyleLbl="conFgAcc1" presStyleIdx="2" presStyleCnt="4">
        <dgm:presLayoutVars>
          <dgm:bulletEnabled val="1"/>
        </dgm:presLayoutVars>
      </dgm:prSet>
      <dgm:spPr/>
    </dgm:pt>
    <dgm:pt modelId="{5F8E00FE-3E9E-464C-82BF-874CC1116D50}" type="pres">
      <dgm:prSet presAssocID="{2D876535-5CD0-441A-90AD-9BA10B7C499A}" presName="spaceBetweenRectangles" presStyleCnt="0"/>
      <dgm:spPr/>
    </dgm:pt>
    <dgm:pt modelId="{5EB699D7-D335-4CEF-B4FE-E5598EAF243D}" type="pres">
      <dgm:prSet presAssocID="{D2CC4D1C-CC4A-4827-BA05-F2ECC11C5466}" presName="parentLin" presStyleCnt="0"/>
      <dgm:spPr/>
    </dgm:pt>
    <dgm:pt modelId="{67AC7B7F-8976-48B3-BFB5-74795BECD0C2}" type="pres">
      <dgm:prSet presAssocID="{D2CC4D1C-CC4A-4827-BA05-F2ECC11C5466}" presName="parentLeftMargin" presStyleLbl="node1" presStyleIdx="2" presStyleCnt="4"/>
      <dgm:spPr/>
    </dgm:pt>
    <dgm:pt modelId="{DE9B6C1E-EE0D-4B6B-BB4A-402B30D017CE}" type="pres">
      <dgm:prSet presAssocID="{D2CC4D1C-CC4A-4827-BA05-F2ECC11C546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64D4776-AB2A-4288-91D3-514ABD8B1D58}" type="pres">
      <dgm:prSet presAssocID="{D2CC4D1C-CC4A-4827-BA05-F2ECC11C5466}" presName="negativeSpace" presStyleCnt="0"/>
      <dgm:spPr/>
    </dgm:pt>
    <dgm:pt modelId="{0CBEE028-BB21-45C4-A174-3FEB36FE1A7F}" type="pres">
      <dgm:prSet presAssocID="{D2CC4D1C-CC4A-4827-BA05-F2ECC11C546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F388402-69F2-40D6-AC13-818D9D709E8C}" type="presOf" srcId="{653EBDF4-D967-45CB-9839-0A259177A904}" destId="{0CBEE028-BB21-45C4-A174-3FEB36FE1A7F}" srcOrd="0" destOrd="2" presId="urn:microsoft.com/office/officeart/2005/8/layout/list1"/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B67B313B-870E-48B0-BC54-118A1865641A}" type="presOf" srcId="{A6BC4187-145D-447F-8032-40869A8F1BAF}" destId="{0CBEE028-BB21-45C4-A174-3FEB36FE1A7F}" srcOrd="0" destOrd="1" presId="urn:microsoft.com/office/officeart/2005/8/layout/list1"/>
    <dgm:cxn modelId="{AB494D5D-8D19-47CA-9A98-D215748F7A83}" type="presOf" srcId="{D2CC4D1C-CC4A-4827-BA05-F2ECC11C5466}" destId="{67AC7B7F-8976-48B3-BFB5-74795BECD0C2}" srcOrd="0" destOrd="0" presId="urn:microsoft.com/office/officeart/2005/8/layout/list1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45FCA4C-7965-4BE2-8EE1-8726B0DE8DD6}" srcId="{79BE6F2E-AEFA-4D2F-B1EF-ABB289EDBFBD}" destId="{70D6394D-0E10-484B-9E02-2398FA2C47EE}" srcOrd="1" destOrd="0" parTransId="{9CBEE2AA-3EAA-4B05-BE9B-B9BFED2BC083}" sibTransId="{EAEE02E6-BBA0-48CE-A66D-C7889202820F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F531A59-C5D3-4CB9-A91E-356240D60108}" type="presOf" srcId="{ECE70297-E82E-41AC-81E3-DE650C4CB0B5}" destId="{75A242C3-5E9E-44C1-B987-BD8143272D60}" srcOrd="0" destOrd="1" presId="urn:microsoft.com/office/officeart/2005/8/layout/list1"/>
    <dgm:cxn modelId="{DBC5D27D-47B4-4474-B29B-40617A439F75}" type="presOf" srcId="{79BE6F2E-AEFA-4D2F-B1EF-ABB289EDBFBD}" destId="{3D761407-BF84-4537-9C82-4FEB0F548C38}" srcOrd="1" destOrd="0" presId="urn:microsoft.com/office/officeart/2005/8/layout/list1"/>
    <dgm:cxn modelId="{B272A381-247D-4FC6-9350-023E0096AB04}" type="presOf" srcId="{D2CC4D1C-CC4A-4827-BA05-F2ECC11C5466}" destId="{DE9B6C1E-EE0D-4B6B-BB4A-402B30D017CE}" srcOrd="1" destOrd="0" presId="urn:microsoft.com/office/officeart/2005/8/layout/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392E5C87-F54E-4FC7-BD0D-BEA2791F4DC9}" type="presOf" srcId="{70D6394D-0E10-484B-9E02-2398FA2C47EE}" destId="{C35471D0-08FE-45BC-BB8A-9A80DB42B865}" srcOrd="0" destOrd="1" presId="urn:microsoft.com/office/officeart/2005/8/layout/list1"/>
    <dgm:cxn modelId="{1C2BF688-442B-45A6-95E0-53B8A62B59D8}" type="presOf" srcId="{2D3D3183-A389-477E-BF11-E2071CABB5F8}" destId="{75A242C3-5E9E-44C1-B987-BD8143272D60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8547ED93-CDDA-43F1-8B6A-BAA5774C5D60}" type="presOf" srcId="{79BE6F2E-AEFA-4D2F-B1EF-ABB289EDBFBD}" destId="{AFE11C98-1576-400D-9D5D-F303DE4E4FDA}" srcOrd="0" destOrd="0" presId="urn:microsoft.com/office/officeart/2005/8/layout/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C7CB9DB9-C190-4DAE-8EDF-6D5ED1A82C53}" srcId="{22F72C7D-99B3-45CA-9D4C-CCE8CFEC5844}" destId="{D2CC4D1C-CC4A-4827-BA05-F2ECC11C5466}" srcOrd="3" destOrd="0" parTransId="{D15F0CD3-4B93-4867-9843-1E47709BF341}" sibTransId="{DB263E06-C339-400F-829D-5CB6B041B407}"/>
    <dgm:cxn modelId="{CD44E7C7-645B-4FB1-8A3E-318ADF585882}" type="presOf" srcId="{FC3D3578-47C3-4B6D-9E8B-18D18352193C}" destId="{C35471D0-08FE-45BC-BB8A-9A80DB42B865}" srcOrd="0" destOrd="0" presId="urn:microsoft.com/office/officeart/2005/8/layout/list1"/>
    <dgm:cxn modelId="{0660F4C8-21CB-48DF-834A-F18343898DF5}" type="presOf" srcId="{F8213704-A378-4503-9E10-8FFD1D7B21FA}" destId="{8E5BE7CD-DB44-4EDA-8CFE-BED878330F05}" srcOrd="1" destOrd="0" presId="urn:microsoft.com/office/officeart/2005/8/layout/list1"/>
    <dgm:cxn modelId="{80B4E6CB-D0F7-4D72-B257-76C11A1F2164}" type="presOf" srcId="{F8213704-A378-4503-9E10-8FFD1D7B21FA}" destId="{79A1CF63-3146-4A33-B231-5F6A64C1547A}" srcOrd="0" destOrd="0" presId="urn:microsoft.com/office/officeart/2005/8/layout/list1"/>
    <dgm:cxn modelId="{94D3F4CE-D01F-4E7F-AB69-8958A029E23D}" srcId="{22F72C7D-99B3-45CA-9D4C-CCE8CFEC5844}" destId="{79BE6F2E-AEFA-4D2F-B1EF-ABB289EDBFBD}" srcOrd="2" destOrd="0" parTransId="{6467375D-EA23-4A2F-B6C5-FDF8E361F322}" sibTransId="{2D876535-5CD0-441A-90AD-9BA10B7C499A}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A986ABED-DB75-42B4-BB09-D46F40940A2B}" srcId="{79BE6F2E-AEFA-4D2F-B1EF-ABB289EDBFBD}" destId="{FC3D3578-47C3-4B6D-9E8B-18D18352193C}" srcOrd="0" destOrd="0" parTransId="{3955EDFE-D10A-40D0-8585-8E82392F9B8B}" sibTransId="{93C36883-5E53-4320-8563-7166127EEA2A}"/>
    <dgm:cxn modelId="{6B158BF2-6BF5-4647-B775-98A3B2D25F1C}" type="presOf" srcId="{712CDA56-7553-4CB4-8A3F-463158474688}" destId="{48672B13-CAD5-4450-B70F-139416E8DF9E}" srcOrd="0" destOrd="1" presId="urn:microsoft.com/office/officeart/2005/8/layout/list1"/>
    <dgm:cxn modelId="{FC09F8F7-3BFD-4022-BA78-5AE1EED6A228}" type="presOf" srcId="{1CF75DAB-2384-44F0-BB77-ACEC1EB4A2B5}" destId="{75A242C3-5E9E-44C1-B987-BD8143272D60}" srcOrd="0" destOrd="2" presId="urn:microsoft.com/office/officeart/2005/8/layout/list1"/>
    <dgm:cxn modelId="{9C7A55FA-3289-43A4-86D5-AAB9A7148B91}" type="presOf" srcId="{6550FD84-71C8-42CC-98AB-D13B96CC3B2B}" destId="{0CBEE028-BB21-45C4-A174-3FEB36FE1A7F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  <dgm:cxn modelId="{EBB72EC2-1597-44E9-87F8-A9F345B3906D}" type="presParOf" srcId="{81286FC3-404A-49E3-ABA8-3756A892C384}" destId="{E5A5482D-2AF9-4A01-B152-69057B6C7C3A}" srcOrd="3" destOrd="0" presId="urn:microsoft.com/office/officeart/2005/8/layout/list1"/>
    <dgm:cxn modelId="{9E00E6E4-1494-42B6-8FE6-586B086E7F55}" type="presParOf" srcId="{81286FC3-404A-49E3-ABA8-3756A892C384}" destId="{81B1ABCA-5902-45D5-B363-7D8E09978476}" srcOrd="4" destOrd="0" presId="urn:microsoft.com/office/officeart/2005/8/layout/list1"/>
    <dgm:cxn modelId="{F8EDD332-710C-4D6D-BA96-06BCD3F81A84}" type="presParOf" srcId="{81B1ABCA-5902-45D5-B363-7D8E09978476}" destId="{79A1CF63-3146-4A33-B231-5F6A64C1547A}" srcOrd="0" destOrd="0" presId="urn:microsoft.com/office/officeart/2005/8/layout/list1"/>
    <dgm:cxn modelId="{AEEB5D81-3749-47F8-A8A4-CE9FA1E5CDEA}" type="presParOf" srcId="{81B1ABCA-5902-45D5-B363-7D8E09978476}" destId="{8E5BE7CD-DB44-4EDA-8CFE-BED878330F05}" srcOrd="1" destOrd="0" presId="urn:microsoft.com/office/officeart/2005/8/layout/list1"/>
    <dgm:cxn modelId="{D6035B18-FE3D-4D78-9AD9-8520BEDD3F0A}" type="presParOf" srcId="{81286FC3-404A-49E3-ABA8-3756A892C384}" destId="{2F0B46E8-5863-42DE-87DF-D8639CC2A3C6}" srcOrd="5" destOrd="0" presId="urn:microsoft.com/office/officeart/2005/8/layout/list1"/>
    <dgm:cxn modelId="{80076ED7-C3C2-4256-8393-641C93E1D363}" type="presParOf" srcId="{81286FC3-404A-49E3-ABA8-3756A892C384}" destId="{75A242C3-5E9E-44C1-B987-BD8143272D60}" srcOrd="6" destOrd="0" presId="urn:microsoft.com/office/officeart/2005/8/layout/list1"/>
    <dgm:cxn modelId="{11E60C90-A3C2-401B-933B-CB10631CF7EB}" type="presParOf" srcId="{81286FC3-404A-49E3-ABA8-3756A892C384}" destId="{5068269A-7A56-4B45-816B-554CC2E14CBC}" srcOrd="7" destOrd="0" presId="urn:microsoft.com/office/officeart/2005/8/layout/list1"/>
    <dgm:cxn modelId="{F4C1D4B2-F554-473A-8A60-E6E02A45D86D}" type="presParOf" srcId="{81286FC3-404A-49E3-ABA8-3756A892C384}" destId="{F92C7790-0BA5-41A9-8255-DDD971900073}" srcOrd="8" destOrd="0" presId="urn:microsoft.com/office/officeart/2005/8/layout/list1"/>
    <dgm:cxn modelId="{7C968F5B-E928-4ED0-9233-440A4C072607}" type="presParOf" srcId="{F92C7790-0BA5-41A9-8255-DDD971900073}" destId="{AFE11C98-1576-400D-9D5D-F303DE4E4FDA}" srcOrd="0" destOrd="0" presId="urn:microsoft.com/office/officeart/2005/8/layout/list1"/>
    <dgm:cxn modelId="{D30D3210-99D7-4A76-B6C6-6E5899DCCD55}" type="presParOf" srcId="{F92C7790-0BA5-41A9-8255-DDD971900073}" destId="{3D761407-BF84-4537-9C82-4FEB0F548C38}" srcOrd="1" destOrd="0" presId="urn:microsoft.com/office/officeart/2005/8/layout/list1"/>
    <dgm:cxn modelId="{7B394CAC-6BEA-42B7-B4D5-DEC4B0A25444}" type="presParOf" srcId="{81286FC3-404A-49E3-ABA8-3756A892C384}" destId="{1C44B32B-145A-4652-BCB5-7D792490E3E1}" srcOrd="9" destOrd="0" presId="urn:microsoft.com/office/officeart/2005/8/layout/list1"/>
    <dgm:cxn modelId="{D28501E4-2C10-422E-84A3-9B175759BBE3}" type="presParOf" srcId="{81286FC3-404A-49E3-ABA8-3756A892C384}" destId="{C35471D0-08FE-45BC-BB8A-9A80DB42B865}" srcOrd="10" destOrd="0" presId="urn:microsoft.com/office/officeart/2005/8/layout/list1"/>
    <dgm:cxn modelId="{E028EC91-48F9-4971-9BD9-205EA5A77E56}" type="presParOf" srcId="{81286FC3-404A-49E3-ABA8-3756A892C384}" destId="{5F8E00FE-3E9E-464C-82BF-874CC1116D50}" srcOrd="11" destOrd="0" presId="urn:microsoft.com/office/officeart/2005/8/layout/list1"/>
    <dgm:cxn modelId="{CAFDA7B2-5941-4AC7-B94E-5C5C40A0D3D9}" type="presParOf" srcId="{81286FC3-404A-49E3-ABA8-3756A892C384}" destId="{5EB699D7-D335-4CEF-B4FE-E5598EAF243D}" srcOrd="12" destOrd="0" presId="urn:microsoft.com/office/officeart/2005/8/layout/list1"/>
    <dgm:cxn modelId="{8726D653-3756-4040-AD60-C7A1CD2BDD7D}" type="presParOf" srcId="{5EB699D7-D335-4CEF-B4FE-E5598EAF243D}" destId="{67AC7B7F-8976-48B3-BFB5-74795BECD0C2}" srcOrd="0" destOrd="0" presId="urn:microsoft.com/office/officeart/2005/8/layout/list1"/>
    <dgm:cxn modelId="{29B4FA1D-99DB-4184-9B32-1B833BBC7490}" type="presParOf" srcId="{5EB699D7-D335-4CEF-B4FE-E5598EAF243D}" destId="{DE9B6C1E-EE0D-4B6B-BB4A-402B30D017CE}" srcOrd="1" destOrd="0" presId="urn:microsoft.com/office/officeart/2005/8/layout/list1"/>
    <dgm:cxn modelId="{FA647BC3-085E-448C-A148-1FE8C5C5BF98}" type="presParOf" srcId="{81286FC3-404A-49E3-ABA8-3756A892C384}" destId="{D64D4776-AB2A-4288-91D3-514ABD8B1D58}" srcOrd="13" destOrd="0" presId="urn:microsoft.com/office/officeart/2005/8/layout/list1"/>
    <dgm:cxn modelId="{0DD37FDA-1709-41C7-9793-065159572216}" type="presParOf" srcId="{81286FC3-404A-49E3-ABA8-3756A892C384}" destId="{0CBEE028-BB21-45C4-A174-3FEB36FE1A7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/>
            <a:t>Available directly in Power BI (and Excel in a future release).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CF7207B-2805-4C2C-ABF8-2C56D05FA80B}">
      <dgm:prSet/>
      <dgm:spPr/>
      <dgm:t>
        <a:bodyPr/>
        <a:lstStyle/>
        <a:p>
          <a:r>
            <a:rPr lang="en-US" b="1" dirty="0"/>
            <a:t>DirectQuery</a:t>
          </a:r>
          <a:r>
            <a:rPr lang="en-US" dirty="0"/>
            <a:t> support</a:t>
          </a:r>
        </a:p>
      </dgm:t>
    </dgm:pt>
    <dgm:pt modelId="{581F6B1C-7820-4934-81D6-7F40A236DD90}" type="parTrans" cxnId="{44EBBD93-2250-4B68-991E-9A82DC273FEA}">
      <dgm:prSet/>
      <dgm:spPr/>
      <dgm:t>
        <a:bodyPr/>
        <a:lstStyle/>
        <a:p>
          <a:endParaRPr lang="en-US"/>
        </a:p>
      </dgm:t>
    </dgm:pt>
    <dgm:pt modelId="{AF164A5B-7771-440D-AD40-B0B6E076A3B5}" type="sibTrans" cxnId="{44EBBD93-2250-4B68-991E-9A82DC273FEA}">
      <dgm:prSet/>
      <dgm:spPr/>
      <dgm:t>
        <a:bodyPr/>
        <a:lstStyle/>
        <a:p>
          <a:endParaRPr lang="en-US"/>
        </a:p>
      </dgm:t>
    </dgm:pt>
    <dgm:pt modelId="{4DBD3555-C9C5-480F-9483-69B6BE511919}">
      <dgm:prSet/>
      <dgm:spPr/>
      <dgm:t>
        <a:bodyPr/>
        <a:lstStyle/>
        <a:p>
          <a:r>
            <a:rPr lang="en-US" dirty="0"/>
            <a:t>Real-time</a:t>
          </a:r>
        </a:p>
      </dgm:t>
    </dgm:pt>
    <dgm:pt modelId="{34FFB854-5B88-45E7-A314-D51558EEA09B}" type="parTrans" cxnId="{CD13BDDD-4478-475A-B239-55E80D060C34}">
      <dgm:prSet/>
      <dgm:spPr/>
      <dgm:t>
        <a:bodyPr/>
        <a:lstStyle/>
        <a:p>
          <a:endParaRPr lang="en-US"/>
        </a:p>
      </dgm:t>
    </dgm:pt>
    <dgm:pt modelId="{FF15E2B6-E90C-4BC9-B137-F4DEFB88A4EF}" type="sibTrans" cxnId="{CD13BDDD-4478-475A-B239-55E80D060C34}">
      <dgm:prSet/>
      <dgm:spPr/>
      <dgm:t>
        <a:bodyPr/>
        <a:lstStyle/>
        <a:p>
          <a:endParaRPr lang="en-US"/>
        </a:p>
      </dgm:t>
    </dgm:pt>
    <dgm:pt modelId="{AD72DE59-E55D-4C70-BF13-4D570112F17B}">
      <dgm:prSet/>
      <dgm:spPr/>
      <dgm:t>
        <a:bodyPr/>
        <a:lstStyle/>
        <a:p>
          <a:r>
            <a:rPr lang="en-US" dirty="0"/>
            <a:t>User security context is applied</a:t>
          </a:r>
        </a:p>
      </dgm:t>
    </dgm:pt>
    <dgm:pt modelId="{04BCEC13-D328-452E-BD71-9601A7667F25}" type="parTrans" cxnId="{FEF25C2D-2F23-4DB0-B807-496FF35E1F87}">
      <dgm:prSet/>
      <dgm:spPr/>
      <dgm:t>
        <a:bodyPr/>
        <a:lstStyle/>
        <a:p>
          <a:endParaRPr lang="en-US"/>
        </a:p>
      </dgm:t>
    </dgm:pt>
    <dgm:pt modelId="{CEDC9848-A4CE-432C-9F48-DAD1C6E3ACE2}" type="sibTrans" cxnId="{FEF25C2D-2F23-4DB0-B807-496FF35E1F87}">
      <dgm:prSet/>
      <dgm:spPr/>
      <dgm:t>
        <a:bodyPr/>
        <a:lstStyle/>
        <a:p>
          <a:endParaRPr lang="en-US"/>
        </a:p>
      </dgm:t>
    </dgm:pt>
    <dgm:pt modelId="{33BC6169-C6F8-40C7-A0C4-BBB16BFBF029}">
      <dgm:prSet/>
      <dgm:spPr/>
      <dgm:t>
        <a:bodyPr/>
        <a:lstStyle/>
        <a:p>
          <a:r>
            <a:rPr lang="en-US" dirty="0"/>
            <a:t>Dataverse SQL support</a:t>
          </a:r>
        </a:p>
      </dgm:t>
    </dgm:pt>
    <dgm:pt modelId="{A8E25AAC-6E12-448C-B9CD-001FF1ECB533}" type="parTrans" cxnId="{0E2C47E5-B7FF-472F-B0E2-F708CACCC4EE}">
      <dgm:prSet/>
      <dgm:spPr/>
      <dgm:t>
        <a:bodyPr/>
        <a:lstStyle/>
        <a:p>
          <a:endParaRPr lang="en-US"/>
        </a:p>
      </dgm:t>
    </dgm:pt>
    <dgm:pt modelId="{72BC89E7-0456-45FB-9F5D-4691FE5A9146}" type="sibTrans" cxnId="{0E2C47E5-B7FF-472F-B0E2-F708CACCC4EE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/>
            <a:t>TDS endpoint limits apply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ACB56104-A857-4AE8-B6A8-5BC4F77A290B}">
      <dgm:prSet/>
      <dgm:spPr/>
      <dgm:t>
        <a:bodyPr/>
        <a:lstStyle/>
        <a:p>
          <a:r>
            <a:rPr lang="en-US" dirty="0"/>
            <a:t>80-MB maximum for query results</a:t>
          </a:r>
        </a:p>
      </dgm:t>
    </dgm:pt>
    <dgm:pt modelId="{CC3B27B4-3CBD-498E-902D-4709DD1B902F}" type="parTrans" cxnId="{8884B9F2-20C3-448C-8EF0-818869B79DE7}">
      <dgm:prSet/>
      <dgm:spPr/>
      <dgm:t>
        <a:bodyPr/>
        <a:lstStyle/>
        <a:p>
          <a:endParaRPr lang="en-US"/>
        </a:p>
      </dgm:t>
    </dgm:pt>
    <dgm:pt modelId="{9C7DD548-610A-4B4E-A3A1-13E61BF546F1}" type="sibTrans" cxnId="{8884B9F2-20C3-448C-8EF0-818869B79DE7}">
      <dgm:prSet/>
      <dgm:spPr/>
      <dgm:t>
        <a:bodyPr/>
        <a:lstStyle/>
        <a:p>
          <a:endParaRPr lang="en-US"/>
        </a:p>
      </dgm:t>
    </dgm:pt>
    <dgm:pt modelId="{DB9CE9EB-4B44-467A-80B4-C8A1C6A3FF94}">
      <dgm:prSet/>
      <dgm:spPr/>
      <dgm:t>
        <a:bodyPr/>
        <a:lstStyle/>
        <a:p>
          <a:r>
            <a:rPr lang="en-US"/>
            <a:t>Unsupported datatypes and tables (image, file, multi-choice, audit, etc.)</a:t>
          </a:r>
        </a:p>
      </dgm:t>
    </dgm:pt>
    <dgm:pt modelId="{6CC215D0-71B4-4725-B07B-10EE79ED9F93}" type="parTrans" cxnId="{8D9B521B-AF49-4C01-AFD8-8107E9EE9E27}">
      <dgm:prSet/>
      <dgm:spPr/>
      <dgm:t>
        <a:bodyPr/>
        <a:lstStyle/>
        <a:p>
          <a:endParaRPr lang="en-US"/>
        </a:p>
      </dgm:t>
    </dgm:pt>
    <dgm:pt modelId="{53273B6E-CFC1-48BF-B575-9F97B0BC2BD9}" type="sibTrans" cxnId="{8D9B521B-AF49-4C01-AFD8-8107E9EE9E27}">
      <dgm:prSet/>
      <dgm:spPr/>
      <dgm:t>
        <a:bodyPr/>
        <a:lstStyle/>
        <a:p>
          <a:endParaRPr lang="en-US"/>
        </a:p>
      </dgm:t>
    </dgm:pt>
    <dgm:pt modelId="{7F467422-69E5-4E9C-BCF4-361D13B703A2}">
      <dgm:prSet/>
      <dgm:spPr/>
      <dgm:t>
        <a:bodyPr/>
        <a:lstStyle/>
        <a:p>
          <a:r>
            <a:rPr lang="en-US" dirty="0"/>
            <a:t>Dates are formatted as UTC.</a:t>
          </a:r>
        </a:p>
      </dgm:t>
    </dgm:pt>
    <dgm:pt modelId="{4607C48F-C8C0-4F57-BE81-AB4111075A23}" type="parTrans" cxnId="{780D98BF-FB18-4633-96CB-4F2CF7A1926A}">
      <dgm:prSet/>
      <dgm:spPr/>
      <dgm:t>
        <a:bodyPr/>
        <a:lstStyle/>
        <a:p>
          <a:endParaRPr lang="en-US"/>
        </a:p>
      </dgm:t>
    </dgm:pt>
    <dgm:pt modelId="{8BA224A9-1645-4E7F-B477-F5CC85BB958E}" type="sibTrans" cxnId="{780D98BF-FB18-4633-96CB-4F2CF7A1926A}">
      <dgm:prSet/>
      <dgm:spPr/>
      <dgm:t>
        <a:bodyPr/>
        <a:lstStyle/>
        <a:p>
          <a:endParaRPr lang="en-US"/>
        </a:p>
      </dgm:t>
    </dgm:pt>
    <dgm:pt modelId="{DF9E8674-93D0-40A1-96DB-1741FAEBEB46}">
      <dgm:prSet/>
      <dgm:spPr/>
      <dgm:t>
        <a:bodyPr/>
        <a:lstStyle/>
        <a:p>
          <a:r>
            <a:rPr lang="en-US" dirty="0"/>
            <a:t>Plug-ins registered on the </a:t>
          </a:r>
          <a:r>
            <a:rPr lang="en-US" dirty="0" err="1"/>
            <a:t>RetrieveMultipleRequest</a:t>
          </a:r>
          <a:r>
            <a:rPr lang="en-US" dirty="0"/>
            <a:t> or </a:t>
          </a:r>
          <a:r>
            <a:rPr lang="en-US" dirty="0" err="1"/>
            <a:t>RetrieveRequest</a:t>
          </a:r>
          <a:r>
            <a:rPr lang="en-US" dirty="0"/>
            <a:t> messages are not triggered</a:t>
          </a:r>
        </a:p>
      </dgm:t>
    </dgm:pt>
    <dgm:pt modelId="{533368B6-00A6-4658-9C5E-D629B7A32C9F}" type="parTrans" cxnId="{B8D46653-F01B-4725-BD55-B3E1CE7C8DD0}">
      <dgm:prSet/>
      <dgm:spPr/>
      <dgm:t>
        <a:bodyPr/>
        <a:lstStyle/>
        <a:p>
          <a:endParaRPr lang="en-US"/>
        </a:p>
      </dgm:t>
    </dgm:pt>
    <dgm:pt modelId="{4245A55F-C225-4A5A-BF9A-5730C8F972C1}" type="sibTrans" cxnId="{B8D46653-F01B-4725-BD55-B3E1CE7C8DD0}">
      <dgm:prSet/>
      <dgm:spPr/>
      <dgm:t>
        <a:bodyPr/>
        <a:lstStyle/>
        <a:p>
          <a:endParaRPr lang="en-US"/>
        </a:p>
      </dgm:t>
    </dgm:pt>
    <dgm:pt modelId="{38C5E94D-69FC-4DC8-8774-7034E7F4C50D}">
      <dgm:prSet/>
      <dgm:spPr/>
      <dgm:t>
        <a:bodyPr/>
        <a:lstStyle/>
        <a:p>
          <a:r>
            <a:rPr lang="en-US" b="1" dirty="0"/>
            <a:t>Import</a:t>
          </a:r>
          <a:r>
            <a:rPr lang="en-US" dirty="0"/>
            <a:t> Mode Support</a:t>
          </a:r>
        </a:p>
      </dgm:t>
    </dgm:pt>
    <dgm:pt modelId="{64CE1113-42E6-4FE8-99E2-5DD1671539E3}" type="parTrans" cxnId="{F35F9F85-06B8-495B-8768-2D5BD8CE53EB}">
      <dgm:prSet/>
      <dgm:spPr/>
      <dgm:t>
        <a:bodyPr/>
        <a:lstStyle/>
        <a:p>
          <a:endParaRPr lang="en-US"/>
        </a:p>
      </dgm:t>
    </dgm:pt>
    <dgm:pt modelId="{5D362F0F-8BCD-4743-A19A-09195BDCCB36}" type="sibTrans" cxnId="{F35F9F85-06B8-495B-8768-2D5BD8CE53EB}">
      <dgm:prSet/>
      <dgm:spPr/>
      <dgm:t>
        <a:bodyPr/>
        <a:lstStyle/>
        <a:p>
          <a:endParaRPr lang="en-US"/>
        </a:p>
      </dgm:t>
    </dgm:pt>
    <dgm:pt modelId="{3A6AFCD0-6326-4B6B-8F97-AB9A42338C31}">
      <dgm:prSet/>
      <dgm:spPr/>
      <dgm:t>
        <a:bodyPr/>
        <a:lstStyle/>
        <a:p>
          <a:r>
            <a:rPr lang="en-US" dirty="0"/>
            <a:t>Highly responsive user interactions</a:t>
          </a:r>
        </a:p>
      </dgm:t>
    </dgm:pt>
    <dgm:pt modelId="{65F170E1-4094-4691-A66A-30C4E914B28B}" type="parTrans" cxnId="{12AA3691-5760-4AD5-8384-A18912664BD0}">
      <dgm:prSet/>
      <dgm:spPr/>
      <dgm:t>
        <a:bodyPr/>
        <a:lstStyle/>
        <a:p>
          <a:endParaRPr lang="en-US"/>
        </a:p>
      </dgm:t>
    </dgm:pt>
    <dgm:pt modelId="{2C8BA349-8A87-4F66-B0F8-7F12C0079BD0}" type="sibTrans" cxnId="{12AA3691-5760-4AD5-8384-A18912664BD0}">
      <dgm:prSet/>
      <dgm:spPr/>
      <dgm:t>
        <a:bodyPr/>
        <a:lstStyle/>
        <a:p>
          <a:endParaRPr lang="en-US"/>
        </a:p>
      </dgm:t>
    </dgm:pt>
    <dgm:pt modelId="{2D2E0CFF-C3A5-4991-9C3C-57B5C99ECEB0}">
      <dgm:prSet/>
      <dgm:spPr/>
      <dgm:t>
        <a:bodyPr/>
        <a:lstStyle/>
        <a:p>
          <a:r>
            <a:rPr lang="en-US" dirty="0"/>
            <a:t>Lowered complexity of query</a:t>
          </a:r>
        </a:p>
      </dgm:t>
    </dgm:pt>
    <dgm:pt modelId="{34DBA9AC-5611-407B-A81A-A06FED30F6BA}" type="parTrans" cxnId="{0D20F61A-7A5D-4D5E-B104-2466B4244503}">
      <dgm:prSet/>
      <dgm:spPr/>
      <dgm:t>
        <a:bodyPr/>
        <a:lstStyle/>
        <a:p>
          <a:endParaRPr lang="en-US"/>
        </a:p>
      </dgm:t>
    </dgm:pt>
    <dgm:pt modelId="{C3860CE8-0739-4B8A-A208-8DC77FF1741B}" type="sibTrans" cxnId="{0D20F61A-7A5D-4D5E-B104-2466B4244503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20F61A-7A5D-4D5E-B104-2466B4244503}" srcId="{38C5E94D-69FC-4DC8-8774-7034E7F4C50D}" destId="{2D2E0CFF-C3A5-4991-9C3C-57B5C99ECEB0}" srcOrd="1" destOrd="0" parTransId="{34DBA9AC-5611-407B-A81A-A06FED30F6BA}" sibTransId="{C3860CE8-0739-4B8A-A208-8DC77FF1741B}"/>
    <dgm:cxn modelId="{8D9B521B-AF49-4C01-AFD8-8107E9EE9E27}" srcId="{BD32EA9F-1CC9-45AC-BF44-174B4533D9BE}" destId="{DB9CE9EB-4B44-467A-80B4-C8A1C6A3FF94}" srcOrd="1" destOrd="0" parTransId="{6CC215D0-71B4-4725-B07B-10EE79ED9F93}" sibTransId="{53273B6E-CFC1-48BF-B575-9F97B0BC2BD9}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2FC65A26-820C-4763-AEDC-F0C956571405}" type="presOf" srcId="{2CF7207B-2805-4C2C-ABF8-2C56D05FA80B}" destId="{B244E81D-1275-40AB-A643-E0419FE4CDF0}" srcOrd="0" destOrd="1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FEF25C2D-2F23-4DB0-B807-496FF35E1F87}" srcId="{2CF7207B-2805-4C2C-ABF8-2C56D05FA80B}" destId="{AD72DE59-E55D-4C70-BF13-4D570112F17B}" srcOrd="1" destOrd="0" parTransId="{04BCEC13-D328-452E-BD71-9601A7667F25}" sibTransId="{CEDC9848-A4CE-432C-9F48-DAD1C6E3ACE2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EFAA6833-5ACD-42E0-9236-9BC34615C45D}" type="presOf" srcId="{3A6AFCD0-6326-4B6B-8F97-AB9A42338C31}" destId="{B244E81D-1275-40AB-A643-E0419FE4CDF0}" srcOrd="0" destOrd="5" presId="urn:microsoft.com/office/officeart/2005/8/layout/hList1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A3037066-B251-41E6-85E2-C104E4ECAED7}" type="presOf" srcId="{AD72DE59-E55D-4C70-BF13-4D570112F17B}" destId="{B244E81D-1275-40AB-A643-E0419FE4CDF0}" srcOrd="0" destOrd="3" presId="urn:microsoft.com/office/officeart/2005/8/layout/hList1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1C7BBD4F-2BBA-434D-B408-7A0BE45E6AD2}" type="presOf" srcId="{DF9E8674-93D0-40A1-96DB-1741FAEBEB46}" destId="{F80555E7-CAFB-443E-9CB7-3651B0B0619E}" srcOrd="0" destOrd="4" presId="urn:microsoft.com/office/officeart/2005/8/layout/hList1"/>
    <dgm:cxn modelId="{B8D46653-F01B-4725-BD55-B3E1CE7C8DD0}" srcId="{223F5D2F-B310-4798-9356-AA2FFE4460B0}" destId="{DF9E8674-93D0-40A1-96DB-1741FAEBEB46}" srcOrd="2" destOrd="0" parTransId="{533368B6-00A6-4658-9C5E-D629B7A32C9F}" sibTransId="{4245A55F-C225-4A5A-BF9A-5730C8F972C1}"/>
    <dgm:cxn modelId="{83415B58-858C-4441-B9F7-B0D0E6914C3B}" type="presOf" srcId="{ACB56104-A857-4AE8-B6A8-5BC4F77A290B}" destId="{F80555E7-CAFB-443E-9CB7-3651B0B0619E}" srcOrd="0" destOrd="1" presId="urn:microsoft.com/office/officeart/2005/8/layout/hList1"/>
    <dgm:cxn modelId="{3928DC5A-52DE-47F2-9BFC-9808FDF1BCBA}" type="presOf" srcId="{DB9CE9EB-4B44-467A-80B4-C8A1C6A3FF94}" destId="{F80555E7-CAFB-443E-9CB7-3651B0B0619E}" srcOrd="0" destOrd="2" presId="urn:microsoft.com/office/officeart/2005/8/layout/hList1"/>
    <dgm:cxn modelId="{F35F9F85-06B8-495B-8768-2D5BD8CE53EB}" srcId="{02135463-A3B7-47E0-AD45-6F18848018D0}" destId="{38C5E94D-69FC-4DC8-8774-7034E7F4C50D}" srcOrd="2" destOrd="0" parTransId="{64CE1113-42E6-4FE8-99E2-5DD1671539E3}" sibTransId="{5D362F0F-8BCD-4743-A19A-09195BDCCB36}"/>
    <dgm:cxn modelId="{12AA3691-5760-4AD5-8384-A18912664BD0}" srcId="{38C5E94D-69FC-4DC8-8774-7034E7F4C50D}" destId="{3A6AFCD0-6326-4B6B-8F97-AB9A42338C31}" srcOrd="0" destOrd="0" parTransId="{65F170E1-4094-4691-A66A-30C4E914B28B}" sibTransId="{2C8BA349-8A87-4F66-B0F8-7F12C0079BD0}"/>
    <dgm:cxn modelId="{44EBBD93-2250-4B68-991E-9A82DC273FEA}" srcId="{02135463-A3B7-47E0-AD45-6F18848018D0}" destId="{2CF7207B-2805-4C2C-ABF8-2C56D05FA80B}" srcOrd="1" destOrd="0" parTransId="{581F6B1C-7820-4934-81D6-7F40A236DD90}" sibTransId="{AF164A5B-7771-440D-AD40-B0B6E076A3B5}"/>
    <dgm:cxn modelId="{8E7E7694-9C47-403D-A9D2-C13BE86A136A}" type="presOf" srcId="{4DBD3555-C9C5-480F-9483-69B6BE511919}" destId="{B244E81D-1275-40AB-A643-E0419FE4CDF0}" srcOrd="0" destOrd="2" presId="urn:microsoft.com/office/officeart/2005/8/layout/hList1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C37ACAB1-0C4F-42C9-828F-C24E85FCCD6C}" type="presOf" srcId="{7F467422-69E5-4E9C-BCF4-361D13B703A2}" destId="{F80555E7-CAFB-443E-9CB7-3651B0B0619E}" srcOrd="0" destOrd="3" presId="urn:microsoft.com/office/officeart/2005/8/layout/hList1"/>
    <dgm:cxn modelId="{780D98BF-FB18-4633-96CB-4F2CF7A1926A}" srcId="{223F5D2F-B310-4798-9356-AA2FFE4460B0}" destId="{7F467422-69E5-4E9C-BCF4-361D13B703A2}" srcOrd="1" destOrd="0" parTransId="{4607C48F-C8C0-4F57-BE81-AB4111075A23}" sibTransId="{8BA224A9-1645-4E7F-B477-F5CC85BB958E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74FA4EC9-9114-46F4-8795-164FC9850615}" type="presOf" srcId="{33BC6169-C6F8-40C7-A0C4-BBB16BFBF029}" destId="{B244E81D-1275-40AB-A643-E0419FE4CDF0}" srcOrd="0" destOrd="7" presId="urn:microsoft.com/office/officeart/2005/8/layout/hList1"/>
    <dgm:cxn modelId="{8FACB3DB-A175-4BF3-966E-8FBEDA81199E}" type="presOf" srcId="{38C5E94D-69FC-4DC8-8774-7034E7F4C50D}" destId="{B244E81D-1275-40AB-A643-E0419FE4CDF0}" srcOrd="0" destOrd="4" presId="urn:microsoft.com/office/officeart/2005/8/layout/hList1"/>
    <dgm:cxn modelId="{CD13BDDD-4478-475A-B239-55E80D060C34}" srcId="{2CF7207B-2805-4C2C-ABF8-2C56D05FA80B}" destId="{4DBD3555-C9C5-480F-9483-69B6BE511919}" srcOrd="0" destOrd="0" parTransId="{34FFB854-5B88-45E7-A314-D51558EEA09B}" sibTransId="{FF15E2B6-E90C-4BC9-B137-F4DEFB88A4EF}"/>
    <dgm:cxn modelId="{0E2C47E5-B7FF-472F-B0E2-F708CACCC4EE}" srcId="{02135463-A3B7-47E0-AD45-6F18848018D0}" destId="{33BC6169-C6F8-40C7-A0C4-BBB16BFBF029}" srcOrd="3" destOrd="0" parTransId="{A8E25AAC-6E12-448C-B9CD-001FF1ECB533}" sibTransId="{72BC89E7-0456-45FB-9F5D-4691FE5A9146}"/>
    <dgm:cxn modelId="{8884B9F2-20C3-448C-8EF0-818869B79DE7}" srcId="{BD32EA9F-1CC9-45AC-BF44-174B4533D9BE}" destId="{ACB56104-A857-4AE8-B6A8-5BC4F77A290B}" srcOrd="0" destOrd="0" parTransId="{CC3B27B4-3CBD-498E-902D-4709DD1B902F}" sibTransId="{9C7DD548-610A-4B4E-A3A1-13E61BF546F1}"/>
    <dgm:cxn modelId="{0C9BBEF4-CDD6-4649-8A22-54DD52C13CF2}" type="presOf" srcId="{2D2E0CFF-C3A5-4991-9C3C-57B5C99ECEB0}" destId="{B244E81D-1275-40AB-A643-E0419FE4CDF0}" srcOrd="0" destOrd="6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3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3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340305BC-FD08-4D58-8917-23D3BCD3FCD9}">
      <dgm:prSet/>
      <dgm:spPr/>
      <dgm:t>
        <a:bodyPr/>
        <a:lstStyle/>
        <a:p>
          <a:r>
            <a:rPr lang="en-US" dirty="0"/>
            <a:t>Your app becomes the go-to source.</a:t>
          </a:r>
        </a:p>
      </dgm:t>
    </dgm:pt>
    <dgm:pt modelId="{91426655-3B95-403F-8F15-FB8C3B788050}" type="parTrans" cxnId="{DAAE0C0A-6085-4015-AF28-0414920162A9}">
      <dgm:prSet/>
      <dgm:spPr/>
      <dgm:t>
        <a:bodyPr/>
        <a:lstStyle/>
        <a:p>
          <a:endParaRPr lang="en-US"/>
        </a:p>
      </dgm:t>
    </dgm:pt>
    <dgm:pt modelId="{0E3B57D9-E2A7-4DA5-9F64-8DE2FBF385AE}" type="sibTrans" cxnId="{DAAE0C0A-6085-4015-AF28-0414920162A9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Dataverse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DAAE0C0A-6085-4015-AF28-0414920162A9}" srcId="{3F991BB9-437A-49F6-8409-EA3C0975D7FC}" destId="{340305BC-FD08-4D58-8917-23D3BCD3FCD9}" srcOrd="1" destOrd="0" parTransId="{91426655-3B95-403F-8F15-FB8C3B788050}" sibTransId="{0E3B57D9-E2A7-4DA5-9F64-8DE2FBF385AE}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CBBD6223-1787-44EE-983C-7812453C8137}" type="presOf" srcId="{340305BC-FD08-4D58-8917-23D3BCD3FCD9}" destId="{3F7A1910-0AA1-402A-93F9-941D6603D06B}" srcOrd="0" destOrd="1" presId="urn:microsoft.com/office/officeart/2005/8/layout/list1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524052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524052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24361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270992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642742"/>
          <a:ext cx="6666833" cy="8079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</dsp:txBody>
      <dsp:txXfrm>
        <a:off x="0" y="2642742"/>
        <a:ext cx="6666833" cy="807975"/>
      </dsp:txXfrm>
    </dsp:sp>
    <dsp:sp modelId="{25472EB6-6F37-4876-A355-1CE2E776EAB4}">
      <dsp:nvSpPr>
        <dsp:cNvPr id="0" name=""/>
        <dsp:cNvSpPr/>
      </dsp:nvSpPr>
      <dsp:spPr>
        <a:xfrm>
          <a:off x="333341" y="236230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389682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833757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Power BI is the best way to expose the value of the data in your app to Business Decision Makers</a:t>
          </a:r>
        </a:p>
      </dsp:txBody>
      <dsp:txXfrm>
        <a:off x="0" y="3833757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55331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580697"/>
        <a:ext cx="4612023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723D17-13A5-4B76-837C-1DB765BA7E28}">
      <dsp:nvSpPr>
        <dsp:cNvPr id="0" name=""/>
        <dsp:cNvSpPr/>
      </dsp:nvSpPr>
      <dsp:spPr>
        <a:xfrm>
          <a:off x="0" y="50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083B3-7FE3-40CE-A9E9-27937993930A}">
      <dsp:nvSpPr>
        <dsp:cNvPr id="0" name=""/>
        <dsp:cNvSpPr/>
      </dsp:nvSpPr>
      <dsp:spPr>
        <a:xfrm>
          <a:off x="0" y="509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Power BI integration in Model-Driven Power Apps/Dynamics 365 CE</a:t>
          </a:r>
        </a:p>
      </dsp:txBody>
      <dsp:txXfrm>
        <a:off x="0" y="509"/>
        <a:ext cx="10515600" cy="835175"/>
      </dsp:txXfrm>
    </dsp:sp>
    <dsp:sp modelId="{F1F5751E-0854-4D8C-8CD5-44CC6974ECF1}">
      <dsp:nvSpPr>
        <dsp:cNvPr id="0" name=""/>
        <dsp:cNvSpPr/>
      </dsp:nvSpPr>
      <dsp:spPr>
        <a:xfrm>
          <a:off x="0" y="835685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2EFCB-A3F4-4210-8638-DA4EBD9FAB4D}">
      <dsp:nvSpPr>
        <dsp:cNvPr id="0" name=""/>
        <dsp:cNvSpPr/>
      </dsp:nvSpPr>
      <dsp:spPr>
        <a:xfrm>
          <a:off x="0" y="835685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Reporting options on Dataverse data</a:t>
          </a:r>
        </a:p>
      </dsp:txBody>
      <dsp:txXfrm>
        <a:off x="0" y="835685"/>
        <a:ext cx="10515600" cy="835175"/>
      </dsp:txXfrm>
    </dsp:sp>
    <dsp:sp modelId="{4E44F151-5256-4138-A9F5-7DE85F1D5C6B}">
      <dsp:nvSpPr>
        <dsp:cNvPr id="0" name=""/>
        <dsp:cNvSpPr/>
      </dsp:nvSpPr>
      <dsp:spPr>
        <a:xfrm>
          <a:off x="0" y="167086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6F348-7663-44D3-9631-59A7C96A0A87}">
      <dsp:nvSpPr>
        <dsp:cNvPr id="0" name=""/>
        <dsp:cNvSpPr/>
      </dsp:nvSpPr>
      <dsp:spPr>
        <a:xfrm>
          <a:off x="0" y="1670860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Connecting Power BI to Dataverse</a:t>
          </a:r>
        </a:p>
      </dsp:txBody>
      <dsp:txXfrm>
        <a:off x="0" y="1670860"/>
        <a:ext cx="10515600" cy="835175"/>
      </dsp:txXfrm>
    </dsp:sp>
    <dsp:sp modelId="{0892383A-858C-4C45-9D44-2D44973181FC}">
      <dsp:nvSpPr>
        <dsp:cNvPr id="0" name=""/>
        <dsp:cNvSpPr/>
      </dsp:nvSpPr>
      <dsp:spPr>
        <a:xfrm>
          <a:off x="0" y="250603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57328-832C-4655-8910-737432154AAC}">
      <dsp:nvSpPr>
        <dsp:cNvPr id="0" name=""/>
        <dsp:cNvSpPr/>
      </dsp:nvSpPr>
      <dsp:spPr>
        <a:xfrm>
          <a:off x="0" y="2506036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Using Azure Synapse Link for Dataverse</a:t>
          </a:r>
        </a:p>
      </dsp:txBody>
      <dsp:txXfrm>
        <a:off x="0" y="2506036"/>
        <a:ext cx="10515600" cy="835175"/>
      </dsp:txXfrm>
    </dsp:sp>
    <dsp:sp modelId="{DE03C1A5-334F-438F-93AE-88910DE920E3}">
      <dsp:nvSpPr>
        <dsp:cNvPr id="0" name=""/>
        <dsp:cNvSpPr/>
      </dsp:nvSpPr>
      <dsp:spPr>
        <a:xfrm>
          <a:off x="0" y="334121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AF7AF7-B2E4-4BC5-AB4F-E8A18BB77250}">
      <dsp:nvSpPr>
        <dsp:cNvPr id="0" name=""/>
        <dsp:cNvSpPr/>
      </dsp:nvSpPr>
      <dsp:spPr>
        <a:xfrm>
          <a:off x="0" y="3341211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Resources</a:t>
          </a:r>
        </a:p>
      </dsp:txBody>
      <dsp:txXfrm>
        <a:off x="0" y="3341211"/>
        <a:ext cx="10515600" cy="8351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279117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Run-time query for current data – real-time-</a:t>
          </a:r>
          <a:r>
            <a:rPr lang="en-US" sz="1400" kern="1200" dirty="0" err="1"/>
            <a:t>ish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Individual user’s own data (security model applies)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Best for targeted datasets &lt;50K rows returned</a:t>
          </a:r>
        </a:p>
      </dsp:txBody>
      <dsp:txXfrm>
        <a:off x="0" y="279117"/>
        <a:ext cx="10515600" cy="1058400"/>
      </dsp:txXfrm>
    </dsp:sp>
    <dsp:sp modelId="{FD2B0668-7B51-4673-B7F9-24386A9B7757}">
      <dsp:nvSpPr>
        <dsp:cNvPr id="0" name=""/>
        <dsp:cNvSpPr/>
      </dsp:nvSpPr>
      <dsp:spPr>
        <a:xfrm>
          <a:off x="525780" y="7247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Dataverse + DirectQuery</a:t>
          </a:r>
        </a:p>
      </dsp:txBody>
      <dsp:txXfrm>
        <a:off x="545955" y="92652"/>
        <a:ext cx="7320570" cy="372930"/>
      </dsp:txXfrm>
    </dsp:sp>
    <dsp:sp modelId="{75A242C3-5E9E-44C1-B987-BD8143272D60}">
      <dsp:nvSpPr>
        <dsp:cNvPr id="0" name=""/>
        <dsp:cNvSpPr/>
      </dsp:nvSpPr>
      <dsp:spPr>
        <a:xfrm>
          <a:off x="0" y="1619757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Faster rendering/responsiveness of reports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Scheduled refreshes of medium-sized datasets &lt;100K rows returned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Incremental refresh is possible if carefully managed</a:t>
          </a:r>
        </a:p>
      </dsp:txBody>
      <dsp:txXfrm>
        <a:off x="0" y="1619757"/>
        <a:ext cx="10515600" cy="1058400"/>
      </dsp:txXfrm>
    </dsp:sp>
    <dsp:sp modelId="{8E5BE7CD-DB44-4EDA-8CFE-BED878330F05}">
      <dsp:nvSpPr>
        <dsp:cNvPr id="0" name=""/>
        <dsp:cNvSpPr/>
      </dsp:nvSpPr>
      <dsp:spPr>
        <a:xfrm>
          <a:off x="525780" y="1413118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Dataverse + Import Mode</a:t>
          </a:r>
        </a:p>
      </dsp:txBody>
      <dsp:txXfrm>
        <a:off x="545955" y="1433293"/>
        <a:ext cx="7320570" cy="372930"/>
      </dsp:txXfrm>
    </dsp:sp>
    <dsp:sp modelId="{C35471D0-08FE-45BC-BB8A-9A80DB42B865}">
      <dsp:nvSpPr>
        <dsp:cNvPr id="0" name=""/>
        <dsp:cNvSpPr/>
      </dsp:nvSpPr>
      <dsp:spPr>
        <a:xfrm>
          <a:off x="0" y="2960397"/>
          <a:ext cx="10515600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Power Query ETL into a SQL database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Combine with other sources to create a rich Data Source for Reporting</a:t>
          </a:r>
        </a:p>
      </dsp:txBody>
      <dsp:txXfrm>
        <a:off x="0" y="2960397"/>
        <a:ext cx="10515600" cy="815850"/>
      </dsp:txXfrm>
    </dsp:sp>
    <dsp:sp modelId="{3D761407-BF84-4537-9C82-4FEB0F548C38}">
      <dsp:nvSpPr>
        <dsp:cNvPr id="0" name=""/>
        <dsp:cNvSpPr/>
      </dsp:nvSpPr>
      <dsp:spPr>
        <a:xfrm>
          <a:off x="525780" y="275375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Power BI DataMart (preview)</a:t>
          </a:r>
        </a:p>
      </dsp:txBody>
      <dsp:txXfrm>
        <a:off x="545955" y="2773932"/>
        <a:ext cx="7320570" cy="372930"/>
      </dsp:txXfrm>
    </dsp:sp>
    <dsp:sp modelId="{0CBEE028-BB21-45C4-A174-3FEB36FE1A7F}">
      <dsp:nvSpPr>
        <dsp:cNvPr id="0" name=""/>
        <dsp:cNvSpPr/>
      </dsp:nvSpPr>
      <dsp:spPr>
        <a:xfrm>
          <a:off x="0" y="4058488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Enterprise-Scale data source for reporting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Enrichment through Machine Learning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Integration with Data Warehouse	</a:t>
          </a:r>
        </a:p>
      </dsp:txBody>
      <dsp:txXfrm>
        <a:off x="0" y="4058488"/>
        <a:ext cx="10515600" cy="1058400"/>
      </dsp:txXfrm>
    </dsp:sp>
    <dsp:sp modelId="{DE9B6C1E-EE0D-4B6B-BB4A-402B30D017CE}">
      <dsp:nvSpPr>
        <dsp:cNvPr id="0" name=""/>
        <dsp:cNvSpPr/>
      </dsp:nvSpPr>
      <dsp:spPr>
        <a:xfrm>
          <a:off x="525780" y="385184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Azure Synapse Link for Dataverse</a:t>
          </a:r>
        </a:p>
      </dsp:txBody>
      <dsp:txXfrm>
        <a:off x="545955" y="3872022"/>
        <a:ext cx="7320570" cy="3729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137754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Available directly in Power BI (and Excel in a future release).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DirectQuery</a:t>
          </a:r>
          <a:r>
            <a:rPr lang="en-US" sz="2200" kern="1200" dirty="0"/>
            <a:t>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Real-time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User security context is applied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Import</a:t>
          </a:r>
          <a:r>
            <a:rPr lang="en-US" sz="2200" kern="1200" dirty="0"/>
            <a:t> Mode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Highly responsive user interactions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Lowered complexity of query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Dataverse SQL support</a:t>
          </a:r>
        </a:p>
      </dsp:txBody>
      <dsp:txXfrm>
        <a:off x="51" y="771354"/>
        <a:ext cx="4913783" cy="3442230"/>
      </dsp:txXfrm>
    </dsp:sp>
    <dsp:sp modelId="{11577781-B0B0-4371-AF49-F31EBCF78131}">
      <dsp:nvSpPr>
        <dsp:cNvPr id="0" name=""/>
        <dsp:cNvSpPr/>
      </dsp:nvSpPr>
      <dsp:spPr>
        <a:xfrm>
          <a:off x="5601764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137754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TDS endpoint limits apply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80-MB maximum for query results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Unsupported datatypes and tables (image, file, multi-choice, audit, etc.)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Dates are formatted as UTC.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Plug-ins registered on the </a:t>
          </a:r>
          <a:r>
            <a:rPr lang="en-US" sz="2200" kern="1200" dirty="0" err="1"/>
            <a:t>RetrieveMultipleRequest</a:t>
          </a:r>
          <a:r>
            <a:rPr lang="en-US" sz="2200" kern="1200" dirty="0"/>
            <a:t> or </a:t>
          </a:r>
          <a:r>
            <a:rPr lang="en-US" sz="2200" kern="1200" dirty="0" err="1"/>
            <a:t>RetrieveRequest</a:t>
          </a:r>
          <a:r>
            <a:rPr lang="en-US" sz="2200" kern="1200" dirty="0"/>
            <a:t> messages are not triggered</a:t>
          </a:r>
        </a:p>
      </dsp:txBody>
      <dsp:txXfrm>
        <a:off x="5601764" y="771354"/>
        <a:ext cx="4913783" cy="34422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Benefits:</a:t>
          </a:r>
        </a:p>
      </dsp:txBody>
      <dsp:txXfrm>
        <a:off x="51" y="344753"/>
        <a:ext cx="4913783" cy="547200"/>
      </dsp:txXfrm>
    </dsp:sp>
    <dsp:sp modelId="{B244E81D-1275-40AB-A643-E0419FE4CDF0}">
      <dsp:nvSpPr>
        <dsp:cNvPr id="0" name=""/>
        <dsp:cNvSpPr/>
      </dsp:nvSpPr>
      <dsp:spPr>
        <a:xfrm>
          <a:off x="51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Getting the Dataverse data to start flowing to the Azure Data Lake is a matter of clicks.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Comes with a serverless SQL pool endpoint you can query with T-SQL.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Works as a data warehouse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Large volumes and complex query support in Synapse for additional data support and enrichment.</a:t>
          </a:r>
        </a:p>
      </dsp:txBody>
      <dsp:txXfrm>
        <a:off x="51" y="891953"/>
        <a:ext cx="4913783" cy="3114631"/>
      </dsp:txXfrm>
    </dsp:sp>
    <dsp:sp modelId="{11577781-B0B0-4371-AF49-F31EBCF78131}">
      <dsp:nvSpPr>
        <dsp:cNvPr id="0" name=""/>
        <dsp:cNvSpPr/>
      </dsp:nvSpPr>
      <dsp:spPr>
        <a:xfrm>
          <a:off x="5601764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Considerations:</a:t>
          </a:r>
        </a:p>
      </dsp:txBody>
      <dsp:txXfrm>
        <a:off x="5601764" y="344753"/>
        <a:ext cx="4913783" cy="547200"/>
      </dsp:txXfrm>
    </dsp:sp>
    <dsp:sp modelId="{F80555E7-CAFB-443E-9CB7-3651B0B0619E}">
      <dsp:nvSpPr>
        <dsp:cNvPr id="0" name=""/>
        <dsp:cNvSpPr/>
      </dsp:nvSpPr>
      <dsp:spPr>
        <a:xfrm>
          <a:off x="5601764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Azure Data Lake and Azure Synapse Analytics are billed on an Azure subscription.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Date-Time is in UTC format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Once the data is out of Dataverse, the configured security model is lost (need to add Row Level Security).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601764" y="891953"/>
        <a:ext cx="4913783" cy="31146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374427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374427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9398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121367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493117"/>
          <a:ext cx="6666833" cy="11072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Your app becomes the go-to source.</a:t>
          </a:r>
        </a:p>
      </dsp:txBody>
      <dsp:txXfrm>
        <a:off x="0" y="2493117"/>
        <a:ext cx="6666833" cy="1107225"/>
      </dsp:txXfrm>
    </dsp:sp>
    <dsp:sp modelId="{25472EB6-6F37-4876-A355-1CE2E776EAB4}">
      <dsp:nvSpPr>
        <dsp:cNvPr id="0" name=""/>
        <dsp:cNvSpPr/>
      </dsp:nvSpPr>
      <dsp:spPr>
        <a:xfrm>
          <a:off x="333341" y="221267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240057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983382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is the best way to expose the value of the data in your app to Business Decision makers</a:t>
          </a:r>
        </a:p>
      </dsp:txBody>
      <dsp:txXfrm>
        <a:off x="0" y="3983382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70294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730322"/>
        <a:ext cx="4612023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6/24/2022 9:50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18,'2'-1,"1"-1,-1 0,0 0,1 2,-1-2,1 1,0 0,-1 0,1 0,-1 1,1-1,2 0,38-1,-34 1,5 2,-1 0,1 0,-1 1,0 1,1 0,23 9,76 42,-80-37,542 314,-514-293,182 113,27 27,894 658,-30 55,603 589,-87 53,-1206-1115,462 428,-130-125,370 355,-985-917,90 87,-14-39,-63-58,-127-109,-31-29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5277 0,'-192'436,"103"-219,-186 390,-17 5,289-607,-649 1305,27-126,-136 294,-305 989,698-1409,-155 723,378-1260,-87 344,188-657,35-147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6/24/2022 9:49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6/24/2022 9:49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0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53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6/24/2022 9:49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7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6/24/2022 9:49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0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6/24/2022 9:49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45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7472" marR="0" indent="-347472" algn="l" fontAlgn="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974EB-5D2D-43B0-A5E9-7EE5560FB8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64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6/24/2022 9:49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6/24/2022 9:49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6/24/2022 9:49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6/24/2022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97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6/24/2022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62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5"/>
            <a:ext cx="10515600" cy="111431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24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3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675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3948684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66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22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49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8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1"/>
            <a:ext cx="4167887" cy="1920526"/>
          </a:xfrm>
        </p:spPr>
        <p:txBody>
          <a:bodyPr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310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6/24/2022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5322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1446848"/>
            <a:ext cx="5134675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0" y="2047083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38" indent="-198438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7" y="2204828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440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32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6/24/2022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152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6/24/2022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30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6/24/2022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095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6/24/2022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94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6/24/2022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85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6/24/2022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22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6/24/2022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6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6/24/2022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2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6" r:id="rId1"/>
    <p:sldLayoutId id="2147485287" r:id="rId2"/>
    <p:sldLayoutId id="2147485288" r:id="rId3"/>
    <p:sldLayoutId id="2147485289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  <p:sldLayoutId id="2147485298" r:id="rId12"/>
    <p:sldLayoutId id="2147485299" r:id="rId13"/>
    <p:sldLayoutId id="2147485304" r:id="rId14"/>
    <p:sldLayoutId id="2147485305" r:id="rId15"/>
    <p:sldLayoutId id="2147485307" r:id="rId16"/>
    <p:sldLayoutId id="2147485308" r:id="rId17"/>
    <p:sldLayoutId id="2147485272" r:id="rId18"/>
    <p:sldLayoutId id="2147485240" r:id="rId19"/>
    <p:sldLayoutId id="2147485309" r:id="rId20"/>
    <p:sldLayoutId id="2147485310" r:id="rId21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 userDrawn="1">
          <p15:clr>
            <a:srgbClr val="C35EA4"/>
          </p15:clr>
        </p15:guide>
        <p15:guide id="2" pos="7313" userDrawn="1">
          <p15:clr>
            <a:srgbClr val="C35EA4"/>
          </p15:clr>
        </p15:guide>
        <p15:guide id="3" orient="horz" pos="369" userDrawn="1">
          <p15:clr>
            <a:srgbClr val="C35EA4"/>
          </p15:clr>
        </p15:guide>
        <p15:guide id="4" orient="horz" pos="3949" userDrawn="1">
          <p15:clr>
            <a:srgbClr val="C35EA4"/>
          </p15:clr>
        </p15:guide>
        <p15:guide id="5" orient="horz" pos="184" userDrawn="1">
          <p15:clr>
            <a:srgbClr val="A4A3A4"/>
          </p15:clr>
        </p15:guide>
        <p15:guide id="6" pos="185" userDrawn="1">
          <p15:clr>
            <a:srgbClr val="A4A3A4"/>
          </p15:clr>
        </p15:guide>
        <p15:guide id="7" orient="horz" pos="4135" userDrawn="1">
          <p15:clr>
            <a:srgbClr val="A4A3A4"/>
          </p15:clr>
        </p15:guide>
        <p15:guide id="8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dynamicsninja.blog/2019/12/05/power-bi-embedder-for-xrmtoolbox/" TargetMode="External"/><Relationship Id="rId7" Type="http://schemas.microsoft.com/office/2007/relationships/hdphoto" Target="../media/hdphoto1.wdp"/><Relationship Id="rId2" Type="http://schemas.openxmlformats.org/officeDocument/2006/relationships/hyperlink" Target="https://docs.microsoft.com/en-us/powerapps/maker/model-driven-apps/embed-powerbi-report-in-system-form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1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18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hyperlink" Target="https://markcarrington.dev/sql-4-cds/" TargetMode="External"/><Relationship Id="rId4" Type="http://schemas.openxmlformats.org/officeDocument/2006/relationships/hyperlink" Target="https://docs.microsoft.com/en-us/powerapps/developer/data-platform/dataverse-sql-query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customXml" Target="../ink/ink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8.xml"/><Relationship Id="rId3" Type="http://schemas.openxmlformats.org/officeDocument/2006/relationships/image" Target="../media/image25.png"/><Relationship Id="rId7" Type="http://schemas.openxmlformats.org/officeDocument/2006/relationships/customXml" Target="../ink/ink5.xml"/><Relationship Id="rId12" Type="http://schemas.openxmlformats.org/officeDocument/2006/relationships/image" Target="../media/image43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42.png"/><Relationship Id="rId4" Type="http://schemas.microsoft.com/office/2007/relationships/hdphoto" Target="../media/hdphoto3.wdp"/><Relationship Id="rId9" Type="http://schemas.openxmlformats.org/officeDocument/2006/relationships/customXml" Target="../ink/ink6.xml"/><Relationship Id="rId1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5.wdp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query/power-query-fold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png"/><Relationship Id="rId4" Type="http://schemas.openxmlformats.org/officeDocument/2006/relationships/image" Target="../media/image46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1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docs.microsoft.com/en-us/powerapps/maker/data-platform/export-to-data-lak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ESDeprecationBlog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pps.com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s://docs.microsoft.com/en-us/power-apps/maker/data-platform/azure-synapse-link-choice-labels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1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ZGpK2waM5Y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hyperlink" Target="https://github.com/PowerBiDevCamp/Camp-Sessions/raw/master/Session%2014%20-%20Power%20BI%20with%20Dataverse.pptx" TargetMode="External"/><Relationship Id="rId4" Type="http://schemas.openxmlformats.org/officeDocument/2006/relationships/hyperlink" Target="https://github.com/PowerBiDevCamp/Camp-Sessions/tree/master/PBI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power-bi-effectiv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powerapps/maker/model-driven-apps/create-edit-powerbi-embedded-page" TargetMode="External"/><Relationship Id="rId13" Type="http://schemas.openxmlformats.org/officeDocument/2006/relationships/hyperlink" Target="https://docs.microsoft.com/en-us/dynamics365/fin-ops-core/dev-itpro/analytics/power-bi-embedded-integration" TargetMode="External"/><Relationship Id="rId3" Type="http://schemas.openxmlformats.org/officeDocument/2006/relationships/hyperlink" Target="https://docs.microsoft.com/en-us/powerapps/developer/data-platform/dataverse-sql-query" TargetMode="External"/><Relationship Id="rId7" Type="http://schemas.openxmlformats.org/officeDocument/2006/relationships/hyperlink" Target="https://docs.microsoft.com/en-us/power-query/connectors/dataverse" TargetMode="External"/><Relationship Id="rId12" Type="http://schemas.openxmlformats.org/officeDocument/2006/relationships/hyperlink" Target="https://docs.microsoft.com/en-us/dynamics365/fin-ops-core/dev-itpro/analytics/embed-power-bi-workspaces?toc=/dynamics365/commerce/toc.json" TargetMode="External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docs.microsoft.com/en-us/power-bi/connect-data/desktop-directquery-troubleshoo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en-us/powerapps/maker/data-platform/view-entity-data-power-bi" TargetMode="External"/><Relationship Id="rId11" Type="http://schemas.openxmlformats.org/officeDocument/2006/relationships/hyperlink" Target="https://docs.microsoft.com/en-us/powerapps/maker/canvas-apps/controls/control-power-bi-tile" TargetMode="External"/><Relationship Id="rId5" Type="http://schemas.openxmlformats.org/officeDocument/2006/relationships/hyperlink" Target="https://docs.microsoft.com/en-us/powerapps/maker/data-platform/use-powerbi-dataverse" TargetMode="External"/><Relationship Id="rId15" Type="http://schemas.openxmlformats.org/officeDocument/2006/relationships/hyperlink" Target="https://docs.microsoft.com/en-us/power-bi/guidance/directquery-model-guidance" TargetMode="External"/><Relationship Id="rId10" Type="http://schemas.openxmlformats.org/officeDocument/2006/relationships/hyperlink" Target="https://docs.microsoft.com/en-us/powerapps/maker/model-driven-apps/embed-powerbi-report-in-system-form" TargetMode="External"/><Relationship Id="rId4" Type="http://schemas.openxmlformats.org/officeDocument/2006/relationships/hyperlink" Target="https://docs.microsoft.com/en-us/powerapps/developer/data-platform/how-dataverse-sql-differs-from-transact-sql?tabs=supported" TargetMode="External"/><Relationship Id="rId9" Type="http://schemas.openxmlformats.org/officeDocument/2006/relationships/hyperlink" Target="https://docs.microsoft.com/en-us/powerapps/user/add-powerbi-dashboards" TargetMode="External"/><Relationship Id="rId14" Type="http://schemas.openxmlformats.org/officeDocument/2006/relationships/hyperlink" Target="https://docs.microsoft.com/en-us/dynamics365/fin-ops-core/dev-itpro/analytics/customize-analytical-workspace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scottsewell/PowerBI-Dataverse" TargetMode="Externa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microsoft.com/en-us/powerapps/maker/model-driven-apps/create-edit-powerbi-embedded-page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5521" y="818983"/>
            <a:ext cx="7409199" cy="29706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5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Dataverse + Power BI</a:t>
            </a:r>
            <a:b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real-time and contextualized analytics and reports in your apps</a:t>
            </a:r>
            <a:endParaRPr lang="en-US" sz="4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F5CDD3-37C2-43EC-A1EB-3018900B3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206" y="4797188"/>
            <a:ext cx="7415514" cy="188496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Scott Sewell</a:t>
            </a:r>
            <a:b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 Program Manager</a:t>
            </a:r>
            <a:b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 Power BI CAT</a:t>
            </a:r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87" y="1543050"/>
            <a:ext cx="968067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aphic 8">
            <a:extLst>
              <a:ext uri="{FF2B5EF4-FFF2-40B4-BE49-F238E27FC236}">
                <a16:creationId xmlns:a16="http://schemas.microsoft.com/office/drawing/2014/main" id="{8B78C7C8-4111-437B-B520-DE693E10DF47}"/>
              </a:ext>
            </a:extLst>
          </p:cNvPr>
          <p:cNvGrpSpPr/>
          <p:nvPr/>
        </p:nvGrpSpPr>
        <p:grpSpPr>
          <a:xfrm>
            <a:off x="1908738" y="1553244"/>
            <a:ext cx="675000" cy="918750"/>
            <a:chOff x="1908738" y="1553244"/>
            <a:chExt cx="675000" cy="91875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9755B28-47FF-40A7-83A9-535F8FA36058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370666-7F6A-417A-A2ED-47D56AB77E4F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59B541A-8AF5-4046-83B3-97C6ADB8232B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44BFA8-81E3-418B-AC41-920F80EE3DA5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1B2F43-8C2D-4A89-82EA-CF2340A0FD81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4">
            <a:extLst>
              <a:ext uri="{FF2B5EF4-FFF2-40B4-BE49-F238E27FC236}">
                <a16:creationId xmlns:a16="http://schemas.microsoft.com/office/drawing/2014/main" id="{8D07AE4A-57B1-4212-867C-9E574FE0D423}"/>
              </a:ext>
            </a:extLst>
          </p:cNvPr>
          <p:cNvGrpSpPr/>
          <p:nvPr/>
        </p:nvGrpSpPr>
        <p:grpSpPr>
          <a:xfrm>
            <a:off x="4473376" y="1463933"/>
            <a:ext cx="656250" cy="937499"/>
            <a:chOff x="4473376" y="1463933"/>
            <a:chExt cx="656250" cy="93749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1FEC7-950C-4CC5-8F99-6E64B6A2E5D1}"/>
                </a:ext>
              </a:extLst>
            </p:cNvPr>
            <p:cNvSpPr/>
            <p:nvPr/>
          </p:nvSpPr>
          <p:spPr>
            <a:xfrm>
              <a:off x="4473376" y="1463933"/>
              <a:ext cx="656250" cy="593699"/>
            </a:xfrm>
            <a:custGeom>
              <a:avLst/>
              <a:gdLst>
                <a:gd name="connsiteX0" fmla="*/ 0 w 656250"/>
                <a:gd name="connsiteY0" fmla="*/ 0 h 593699"/>
                <a:gd name="connsiteX1" fmla="*/ 656251 w 656250"/>
                <a:gd name="connsiteY1" fmla="*/ 234373 h 593699"/>
                <a:gd name="connsiteX2" fmla="*/ 656251 w 656250"/>
                <a:gd name="connsiteY2" fmla="*/ 556167 h 593699"/>
                <a:gd name="connsiteX3" fmla="*/ 606142 w 656250"/>
                <a:gd name="connsiteY3" fmla="*/ 591485 h 593699"/>
                <a:gd name="connsiteX4" fmla="*/ 468750 w 656250"/>
                <a:gd name="connsiteY4" fmla="*/ 542431 h 593699"/>
                <a:gd name="connsiteX5" fmla="*/ 468750 w 656250"/>
                <a:gd name="connsiteY5" fmla="*/ 360226 h 593699"/>
                <a:gd name="connsiteX6" fmla="*/ 407974 w 656250"/>
                <a:gd name="connsiteY6" fmla="*/ 272466 h 593699"/>
                <a:gd name="connsiteX7" fmla="*/ 344094 w 656250"/>
                <a:gd name="connsiteY7" fmla="*/ 248465 h 593699"/>
                <a:gd name="connsiteX8" fmla="*/ 318750 w 656250"/>
                <a:gd name="connsiteY8" fmla="*/ 266017 h 593699"/>
                <a:gd name="connsiteX9" fmla="*/ 318750 w 656250"/>
                <a:gd name="connsiteY9" fmla="*/ 488839 h 593699"/>
                <a:gd name="connsiteX10" fmla="*/ 0 w 656250"/>
                <a:gd name="connsiteY10" fmla="*/ 375000 h 593699"/>
                <a:gd name="connsiteX11" fmla="*/ 0 w 656250"/>
                <a:gd name="connsiteY11" fmla="*/ 0 h 59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6250" h="593699">
                  <a:moveTo>
                    <a:pt x="0" y="0"/>
                  </a:moveTo>
                  <a:lnTo>
                    <a:pt x="656251" y="234373"/>
                  </a:lnTo>
                  <a:lnTo>
                    <a:pt x="656251" y="556167"/>
                  </a:lnTo>
                  <a:cubicBezTo>
                    <a:pt x="656251" y="582098"/>
                    <a:pt x="630563" y="600203"/>
                    <a:pt x="606142" y="591485"/>
                  </a:cubicBezTo>
                  <a:lnTo>
                    <a:pt x="468750" y="542431"/>
                  </a:lnTo>
                  <a:lnTo>
                    <a:pt x="468750" y="360226"/>
                  </a:lnTo>
                  <a:cubicBezTo>
                    <a:pt x="468750" y="321169"/>
                    <a:pt x="444535" y="286203"/>
                    <a:pt x="407974" y="272466"/>
                  </a:cubicBezTo>
                  <a:lnTo>
                    <a:pt x="344094" y="248465"/>
                  </a:lnTo>
                  <a:cubicBezTo>
                    <a:pt x="331835" y="243859"/>
                    <a:pt x="318750" y="252921"/>
                    <a:pt x="318750" y="266017"/>
                  </a:cubicBezTo>
                  <a:lnTo>
                    <a:pt x="318750" y="488839"/>
                  </a:lnTo>
                  <a:lnTo>
                    <a:pt x="0" y="37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3C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D04367-A121-4B9E-B4EE-DE14ED7877F3}"/>
                </a:ext>
              </a:extLst>
            </p:cNvPr>
            <p:cNvSpPr/>
            <p:nvPr/>
          </p:nvSpPr>
          <p:spPr>
            <a:xfrm>
              <a:off x="4642126" y="176768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5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4"/>
                    <a:pt x="425924" y="88125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658E500-8549-4229-AF34-EE86A956EE07}"/>
                </a:ext>
              </a:extLst>
            </p:cNvPr>
            <p:cNvSpPr/>
            <p:nvPr/>
          </p:nvSpPr>
          <p:spPr>
            <a:xfrm>
              <a:off x="4642126" y="178268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00C7BE9-E497-42B5-B5BE-B8AD7D874390}"/>
                </a:ext>
              </a:extLst>
            </p:cNvPr>
            <p:cNvSpPr/>
            <p:nvPr/>
          </p:nvSpPr>
          <p:spPr>
            <a:xfrm>
              <a:off x="4642126" y="176393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2266E3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FB4C472-1613-48EA-B546-E544EFBFC63B}"/>
                </a:ext>
              </a:extLst>
            </p:cNvPr>
            <p:cNvSpPr/>
            <p:nvPr/>
          </p:nvSpPr>
          <p:spPr>
            <a:xfrm>
              <a:off x="4642126" y="176393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94B9FF">
                <a:alpha val="5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044773D-9B4F-460C-8F39-3F924452A134}"/>
                </a:ext>
              </a:extLst>
            </p:cNvPr>
            <p:cNvSpPr/>
            <p:nvPr/>
          </p:nvSpPr>
          <p:spPr>
            <a:xfrm>
              <a:off x="4792052" y="1898184"/>
              <a:ext cx="150085" cy="293591"/>
            </a:xfrm>
            <a:custGeom>
              <a:avLst/>
              <a:gdLst>
                <a:gd name="connsiteX0" fmla="*/ 150085 w 150085"/>
                <a:gd name="connsiteY0" fmla="*/ 0 h 293591"/>
                <a:gd name="connsiteX1" fmla="*/ 0 w 150085"/>
                <a:gd name="connsiteY1" fmla="*/ 54906 h 293591"/>
                <a:gd name="connsiteX2" fmla="*/ 1 w 150085"/>
                <a:gd name="connsiteY2" fmla="*/ 274825 h 293591"/>
                <a:gd name="connsiteX3" fmla="*/ 25356 w 150085"/>
                <a:gd name="connsiteY3" fmla="*/ 292372 h 293591"/>
                <a:gd name="connsiteX4" fmla="*/ 89362 w 150085"/>
                <a:gd name="connsiteY4" fmla="*/ 268281 h 293591"/>
                <a:gd name="connsiteX5" fmla="*/ 150085 w 150085"/>
                <a:gd name="connsiteY5" fmla="*/ 180541 h 293591"/>
                <a:gd name="connsiteX6" fmla="*/ 150085 w 150085"/>
                <a:gd name="connsiteY6" fmla="*/ 0 h 29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085" h="293591">
                  <a:moveTo>
                    <a:pt x="150085" y="0"/>
                  </a:moveTo>
                  <a:lnTo>
                    <a:pt x="0" y="54906"/>
                  </a:lnTo>
                  <a:lnTo>
                    <a:pt x="1" y="274825"/>
                  </a:lnTo>
                  <a:cubicBezTo>
                    <a:pt x="1" y="287926"/>
                    <a:pt x="13095" y="296988"/>
                    <a:pt x="25356" y="292372"/>
                  </a:cubicBezTo>
                  <a:lnTo>
                    <a:pt x="89362" y="268281"/>
                  </a:lnTo>
                  <a:cubicBezTo>
                    <a:pt x="125896" y="254528"/>
                    <a:pt x="150085" y="219577"/>
                    <a:pt x="150085" y="180541"/>
                  </a:cubicBezTo>
                  <a:lnTo>
                    <a:pt x="150085" y="0"/>
                  </a:lnTo>
                  <a:close/>
                </a:path>
              </a:pathLst>
            </a:custGeom>
            <a:solidFill>
              <a:srgbClr val="B0ADFF">
                <a:alpha val="5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aphic 7">
            <a:extLst>
              <a:ext uri="{FF2B5EF4-FFF2-40B4-BE49-F238E27FC236}">
                <a16:creationId xmlns:a16="http://schemas.microsoft.com/office/drawing/2014/main" id="{14A157DA-990B-45F3-9FA0-83581722C43F}"/>
              </a:ext>
            </a:extLst>
          </p:cNvPr>
          <p:cNvGrpSpPr/>
          <p:nvPr/>
        </p:nvGrpSpPr>
        <p:grpSpPr>
          <a:xfrm>
            <a:off x="5384975" y="1473308"/>
            <a:ext cx="937500" cy="918750"/>
            <a:chOff x="5384975" y="1473308"/>
            <a:chExt cx="937500" cy="91875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385BA26-B275-418A-89DE-D912D01717E4}"/>
                </a:ext>
              </a:extLst>
            </p:cNvPr>
            <p:cNvSpPr/>
            <p:nvPr/>
          </p:nvSpPr>
          <p:spPr>
            <a:xfrm>
              <a:off x="5384975" y="1473308"/>
              <a:ext cx="787500" cy="900000"/>
            </a:xfrm>
            <a:custGeom>
              <a:avLst/>
              <a:gdLst>
                <a:gd name="connsiteX0" fmla="*/ 393750 w 787500"/>
                <a:gd name="connsiteY0" fmla="*/ 900000 h 900000"/>
                <a:gd name="connsiteX1" fmla="*/ 0 w 787500"/>
                <a:gd name="connsiteY1" fmla="*/ 450000 h 900000"/>
                <a:gd name="connsiteX2" fmla="*/ 393750 w 787500"/>
                <a:gd name="connsiteY2" fmla="*/ 0 h 900000"/>
                <a:gd name="connsiteX3" fmla="*/ 787500 w 787500"/>
                <a:gd name="connsiteY3" fmla="*/ 450000 h 900000"/>
                <a:gd name="connsiteX4" fmla="*/ 393750 w 787500"/>
                <a:gd name="connsiteY4" fmla="*/ 90000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7500" h="900000">
                  <a:moveTo>
                    <a:pt x="393750" y="900000"/>
                  </a:moveTo>
                  <a:lnTo>
                    <a:pt x="0" y="450000"/>
                  </a:lnTo>
                  <a:lnTo>
                    <a:pt x="393750" y="0"/>
                  </a:lnTo>
                  <a:lnTo>
                    <a:pt x="787500" y="450000"/>
                  </a:lnTo>
                  <a:lnTo>
                    <a:pt x="393750" y="900000"/>
                  </a:lnTo>
                  <a:close/>
                </a:path>
              </a:pathLst>
            </a:custGeom>
            <a:solidFill>
              <a:srgbClr val="742774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5303E33-63BB-483F-96BE-D2394E901218}"/>
                </a:ext>
              </a:extLst>
            </p:cNvPr>
            <p:cNvSpPr/>
            <p:nvPr/>
          </p:nvSpPr>
          <p:spPr>
            <a:xfrm>
              <a:off x="5717086" y="1492058"/>
              <a:ext cx="605378" cy="900000"/>
            </a:xfrm>
            <a:custGeom>
              <a:avLst/>
              <a:gdLst>
                <a:gd name="connsiteX0" fmla="*/ 192879 w 605378"/>
                <a:gd name="connsiteY0" fmla="*/ 0 h 900000"/>
                <a:gd name="connsiteX1" fmla="*/ 605379 w 605378"/>
                <a:gd name="connsiteY1" fmla="*/ 450000 h 900000"/>
                <a:gd name="connsiteX2" fmla="*/ 192879 w 605378"/>
                <a:gd name="connsiteY2" fmla="*/ 900000 h 900000"/>
                <a:gd name="connsiteX3" fmla="*/ 9857 w 605378"/>
                <a:gd name="connsiteY3" fmla="*/ 700340 h 900000"/>
                <a:gd name="connsiteX4" fmla="*/ 9857 w 605378"/>
                <a:gd name="connsiteY4" fmla="*/ 649660 h 900000"/>
                <a:gd name="connsiteX5" fmla="*/ 169651 w 605378"/>
                <a:gd name="connsiteY5" fmla="*/ 475340 h 900000"/>
                <a:gd name="connsiteX6" fmla="*/ 169651 w 605378"/>
                <a:gd name="connsiteY6" fmla="*/ 424660 h 900000"/>
                <a:gd name="connsiteX7" fmla="*/ 9857 w 605378"/>
                <a:gd name="connsiteY7" fmla="*/ 250340 h 900000"/>
                <a:gd name="connsiteX8" fmla="*/ 9857 w 605378"/>
                <a:gd name="connsiteY8" fmla="*/ 199660 h 900000"/>
                <a:gd name="connsiteX9" fmla="*/ 192879 w 605378"/>
                <a:gd name="connsiteY9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900000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40"/>
                  </a:lnTo>
                  <a:cubicBezTo>
                    <a:pt x="-3286" y="686003"/>
                    <a:pt x="-3286" y="663998"/>
                    <a:pt x="9857" y="649660"/>
                  </a:cubicBezTo>
                  <a:lnTo>
                    <a:pt x="169651" y="475340"/>
                  </a:lnTo>
                  <a:cubicBezTo>
                    <a:pt x="182793" y="461003"/>
                    <a:pt x="182793" y="438998"/>
                    <a:pt x="169651" y="424660"/>
                  </a:cubicBezTo>
                  <a:lnTo>
                    <a:pt x="9857" y="250340"/>
                  </a:lnTo>
                  <a:cubicBezTo>
                    <a:pt x="-3286" y="236003"/>
                    <a:pt x="-3286" y="213998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185CD01-7810-49B3-8595-4E6331C82B15}"/>
                </a:ext>
              </a:extLst>
            </p:cNvPr>
            <p:cNvSpPr/>
            <p:nvPr/>
          </p:nvSpPr>
          <p:spPr>
            <a:xfrm>
              <a:off x="5717086" y="1476871"/>
              <a:ext cx="605378" cy="899999"/>
            </a:xfrm>
            <a:custGeom>
              <a:avLst/>
              <a:gdLst>
                <a:gd name="connsiteX0" fmla="*/ 192879 w 605378"/>
                <a:gd name="connsiteY0" fmla="*/ 0 h 899999"/>
                <a:gd name="connsiteX1" fmla="*/ 605379 w 605378"/>
                <a:gd name="connsiteY1" fmla="*/ 450000 h 899999"/>
                <a:gd name="connsiteX2" fmla="*/ 192879 w 605378"/>
                <a:gd name="connsiteY2" fmla="*/ 900000 h 899999"/>
                <a:gd name="connsiteX3" fmla="*/ 9857 w 605378"/>
                <a:gd name="connsiteY3" fmla="*/ 700339 h 899999"/>
                <a:gd name="connsiteX4" fmla="*/ 9857 w 605378"/>
                <a:gd name="connsiteY4" fmla="*/ 649660 h 899999"/>
                <a:gd name="connsiteX5" fmla="*/ 169651 w 605378"/>
                <a:gd name="connsiteY5" fmla="*/ 475339 h 899999"/>
                <a:gd name="connsiteX6" fmla="*/ 169651 w 605378"/>
                <a:gd name="connsiteY6" fmla="*/ 424660 h 899999"/>
                <a:gd name="connsiteX7" fmla="*/ 9857 w 605378"/>
                <a:gd name="connsiteY7" fmla="*/ 250339 h 899999"/>
                <a:gd name="connsiteX8" fmla="*/ 9857 w 605378"/>
                <a:gd name="connsiteY8" fmla="*/ 199660 h 899999"/>
                <a:gd name="connsiteX9" fmla="*/ 192879 w 605378"/>
                <a:gd name="connsiteY9" fmla="*/ 0 h 89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899999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39"/>
                  </a:lnTo>
                  <a:cubicBezTo>
                    <a:pt x="-3286" y="686002"/>
                    <a:pt x="-3286" y="663997"/>
                    <a:pt x="9857" y="649660"/>
                  </a:cubicBezTo>
                  <a:lnTo>
                    <a:pt x="169651" y="475339"/>
                  </a:lnTo>
                  <a:cubicBezTo>
                    <a:pt x="182793" y="461002"/>
                    <a:pt x="182793" y="438997"/>
                    <a:pt x="169651" y="424660"/>
                  </a:cubicBezTo>
                  <a:lnTo>
                    <a:pt x="9857" y="250339"/>
                  </a:lnTo>
                  <a:cubicBezTo>
                    <a:pt x="-3286" y="236002"/>
                    <a:pt x="-3286" y="213997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34BE01-07E6-4675-87D8-754F4A62372D}"/>
                </a:ext>
              </a:extLst>
            </p:cNvPr>
            <p:cNvSpPr/>
            <p:nvPr/>
          </p:nvSpPr>
          <p:spPr>
            <a:xfrm>
              <a:off x="5717086" y="1473308"/>
              <a:ext cx="605378" cy="900000"/>
            </a:xfrm>
            <a:custGeom>
              <a:avLst/>
              <a:gdLst>
                <a:gd name="connsiteX0" fmla="*/ 192879 w 605378"/>
                <a:gd name="connsiteY0" fmla="*/ 0 h 900000"/>
                <a:gd name="connsiteX1" fmla="*/ 605379 w 605378"/>
                <a:gd name="connsiteY1" fmla="*/ 450000 h 900000"/>
                <a:gd name="connsiteX2" fmla="*/ 192879 w 605378"/>
                <a:gd name="connsiteY2" fmla="*/ 900000 h 900000"/>
                <a:gd name="connsiteX3" fmla="*/ 9857 w 605378"/>
                <a:gd name="connsiteY3" fmla="*/ 700340 h 900000"/>
                <a:gd name="connsiteX4" fmla="*/ 9857 w 605378"/>
                <a:gd name="connsiteY4" fmla="*/ 649660 h 900000"/>
                <a:gd name="connsiteX5" fmla="*/ 169651 w 605378"/>
                <a:gd name="connsiteY5" fmla="*/ 475340 h 900000"/>
                <a:gd name="connsiteX6" fmla="*/ 169651 w 605378"/>
                <a:gd name="connsiteY6" fmla="*/ 424660 h 900000"/>
                <a:gd name="connsiteX7" fmla="*/ 9857 w 605378"/>
                <a:gd name="connsiteY7" fmla="*/ 250340 h 900000"/>
                <a:gd name="connsiteX8" fmla="*/ 9857 w 605378"/>
                <a:gd name="connsiteY8" fmla="*/ 199660 h 900000"/>
                <a:gd name="connsiteX9" fmla="*/ 192879 w 605378"/>
                <a:gd name="connsiteY9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900000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40"/>
                  </a:lnTo>
                  <a:cubicBezTo>
                    <a:pt x="-3286" y="686003"/>
                    <a:pt x="-3286" y="663998"/>
                    <a:pt x="9857" y="649660"/>
                  </a:cubicBezTo>
                  <a:lnTo>
                    <a:pt x="169651" y="475340"/>
                  </a:lnTo>
                  <a:cubicBezTo>
                    <a:pt x="182793" y="461003"/>
                    <a:pt x="182793" y="438998"/>
                    <a:pt x="169651" y="424660"/>
                  </a:cubicBezTo>
                  <a:lnTo>
                    <a:pt x="9857" y="250340"/>
                  </a:lnTo>
                  <a:cubicBezTo>
                    <a:pt x="-3286" y="236003"/>
                    <a:pt x="-3286" y="213998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E48CC7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3C58A41-2981-4E46-BBCF-2C0E7B46EA34}"/>
                </a:ext>
              </a:extLst>
            </p:cNvPr>
            <p:cNvSpPr/>
            <p:nvPr/>
          </p:nvSpPr>
          <p:spPr>
            <a:xfrm>
              <a:off x="5930031" y="1716304"/>
              <a:ext cx="392443" cy="414007"/>
            </a:xfrm>
            <a:custGeom>
              <a:avLst/>
              <a:gdLst>
                <a:gd name="connsiteX0" fmla="*/ 158550 w 392443"/>
                <a:gd name="connsiteY0" fmla="*/ 12161 h 414007"/>
                <a:gd name="connsiteX1" fmla="*/ 213836 w 392443"/>
                <a:gd name="connsiteY1" fmla="*/ 12161 h 414007"/>
                <a:gd name="connsiteX2" fmla="*/ 392443 w 392443"/>
                <a:gd name="connsiteY2" fmla="*/ 207004 h 414007"/>
                <a:gd name="connsiteX3" fmla="*/ 213836 w 392443"/>
                <a:gd name="connsiteY3" fmla="*/ 401847 h 414007"/>
                <a:gd name="connsiteX4" fmla="*/ 158550 w 392443"/>
                <a:gd name="connsiteY4" fmla="*/ 401847 h 414007"/>
                <a:gd name="connsiteX5" fmla="*/ 14785 w 392443"/>
                <a:gd name="connsiteY5" fmla="*/ 245013 h 414007"/>
                <a:gd name="connsiteX6" fmla="*/ 14785 w 392443"/>
                <a:gd name="connsiteY6" fmla="*/ 168995 h 414007"/>
                <a:gd name="connsiteX7" fmla="*/ 158550 w 392443"/>
                <a:gd name="connsiteY7" fmla="*/ 12161 h 41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443" h="414007">
                  <a:moveTo>
                    <a:pt x="158550" y="12161"/>
                  </a:moveTo>
                  <a:cubicBezTo>
                    <a:pt x="173412" y="-4054"/>
                    <a:pt x="198974" y="-4054"/>
                    <a:pt x="213836" y="12161"/>
                  </a:cubicBezTo>
                  <a:lnTo>
                    <a:pt x="392443" y="207004"/>
                  </a:lnTo>
                  <a:lnTo>
                    <a:pt x="213836" y="401847"/>
                  </a:lnTo>
                  <a:cubicBezTo>
                    <a:pt x="198974" y="418062"/>
                    <a:pt x="173412" y="418062"/>
                    <a:pt x="158550" y="401847"/>
                  </a:cubicBezTo>
                  <a:lnTo>
                    <a:pt x="14785" y="245013"/>
                  </a:lnTo>
                  <a:cubicBezTo>
                    <a:pt x="-4928" y="223508"/>
                    <a:pt x="-4928" y="190500"/>
                    <a:pt x="14785" y="168995"/>
                  </a:cubicBezTo>
                  <a:lnTo>
                    <a:pt x="158550" y="12161"/>
                  </a:lnTo>
                  <a:close/>
                </a:path>
              </a:pathLst>
            </a:custGeom>
            <a:solidFill>
              <a:srgbClr val="E9A1CB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5">
            <a:extLst>
              <a:ext uri="{FF2B5EF4-FFF2-40B4-BE49-F238E27FC236}">
                <a16:creationId xmlns:a16="http://schemas.microsoft.com/office/drawing/2014/main" id="{9AA38AFF-A43A-4EC8-910F-264FF427EC7D}"/>
              </a:ext>
            </a:extLst>
          </p:cNvPr>
          <p:cNvGrpSpPr/>
          <p:nvPr/>
        </p:nvGrpSpPr>
        <p:grpSpPr>
          <a:xfrm>
            <a:off x="6550580" y="1578143"/>
            <a:ext cx="900375" cy="690384"/>
            <a:chOff x="6550580" y="1578143"/>
            <a:chExt cx="900375" cy="69038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F753599-5B2D-4693-AC8C-5B2D0CD40DCC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9CC65D8-1110-4A9E-9C7B-C47F96C03B51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CE63809-3E8F-46F0-BE4B-F6AD3ED3283F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F70F06-F3ED-4756-8DDE-289D7394E2E2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FC313C7-AF9A-46DB-A07E-A1D27A13A294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2D4A66D-B87D-4EE8-A6A2-6EA4D173FC55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 descr="A person in a suit smiling&#10;&#10;Description automatically generated with medium confidence">
            <a:extLst>
              <a:ext uri="{FF2B5EF4-FFF2-40B4-BE49-F238E27FC236}">
                <a16:creationId xmlns:a16="http://schemas.microsoft.com/office/drawing/2014/main" id="{B5F06E65-41F6-4D3C-940F-1B2DA5437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12" y="4408520"/>
            <a:ext cx="2038286" cy="203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67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main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45787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Official documentation:</a:t>
            </a:r>
          </a:p>
          <a:p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 a Power BI report in a model-driven app main form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Easiest way: XrmToolBox and the Power BI Embedder tool</a:t>
            </a:r>
          </a:p>
          <a:p>
            <a:pPr lvl="1"/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BI </a:t>
            </a:r>
            <a:r>
              <a:rPr lang="fr-FR" sz="20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Embedder</a:t>
            </a:r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 XrmToolBox - Dynamics Ninja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1521-F1AF-4557-BFCC-2D37933ABF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960" y="1359681"/>
            <a:ext cx="6000532" cy="429768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D8C9010D-2E9F-4999-B704-1B526304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20" y="5084840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B83D45-94CB-4A64-836B-5984E9A8EF3F}"/>
              </a:ext>
            </a:extLst>
          </p:cNvPr>
          <p:cNvSpPr txBox="1"/>
          <p:nvPr/>
        </p:nvSpPr>
        <p:spPr>
          <a:xfrm>
            <a:off x="1419569" y="5052718"/>
            <a:ext cx="2039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Ivan Ficko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306E1D0-924E-4D20-BBEF-98165D48E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25" y="5477361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Power BI Quick Reports in </a:t>
            </a:r>
            <a:r>
              <a:rPr lang="en-US" dirty="0" err="1"/>
              <a:t>Dataview</a:t>
            </a:r>
            <a:r>
              <a:rPr lang="en-US" dirty="0"/>
              <a:t> (Preview)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262432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000" dirty="0"/>
              <a:t>Create a Power BI report from within a Dataverse View.</a:t>
            </a:r>
          </a:p>
          <a:p>
            <a:endParaRPr lang="en-US" sz="2000" dirty="0"/>
          </a:p>
          <a:p>
            <a:r>
              <a:rPr lang="en-US" sz="2000" dirty="0"/>
              <a:t>Report can be customized (but not yet saved)</a:t>
            </a:r>
          </a:p>
          <a:p>
            <a:endParaRPr lang="en-US" sz="2000" dirty="0"/>
          </a:p>
          <a:p>
            <a:r>
              <a:rPr lang="en-US" sz="2000" dirty="0"/>
              <a:t>Enabled ‘per app’ in Maker Portal</a:t>
            </a:r>
          </a:p>
          <a:p>
            <a:endParaRPr lang="en-US" sz="2000" dirty="0"/>
          </a:p>
          <a:p>
            <a:r>
              <a:rPr lang="en-US" sz="2000" dirty="0"/>
              <a:t>Display names are coming soon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6284F0-C3BB-4F3D-A04C-93E1592D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23" y="1598140"/>
            <a:ext cx="7021404" cy="43536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06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13237"/>
              </p:ext>
            </p:extLst>
          </p:nvPr>
        </p:nvGraphicFramePr>
        <p:xfrm>
          <a:off x="586738" y="1381972"/>
          <a:ext cx="11018522" cy="2834640"/>
        </p:xfrm>
        <a:graphic>
          <a:graphicData uri="http://schemas.openxmlformats.org/drawingml/2006/table">
            <a:tbl>
              <a:tblPr firstRow="1" firstCol="1" bandRow="1"/>
              <a:tblGrid>
                <a:gridCol w="2766590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766590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2179018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1645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</a:tblGrid>
              <a:tr h="3784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Report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 </a:t>
                      </a:r>
                      <a:r>
                        <a:rPr lang="en-US" sz="1800" b="1" i="1" u="sng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17969">
                <a:tc rowSpan="6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System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Personal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Main form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Custom page (Coming Soon)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Canvas app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6D70262D-992A-49A0-B005-17C3A2E7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BI in Power Apps &amp; Dynamics 365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4BF006-6E70-44FA-AA2E-351EF126CA56}"/>
              </a:ext>
            </a:extLst>
          </p:cNvPr>
          <p:cNvSpPr txBox="1">
            <a:spLocks/>
          </p:cNvSpPr>
          <p:nvPr/>
        </p:nvSpPr>
        <p:spPr>
          <a:xfrm>
            <a:off x="838200" y="4619959"/>
            <a:ext cx="1076706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64324"/>
              </p:ext>
            </p:extLst>
          </p:nvPr>
        </p:nvGraphicFramePr>
        <p:xfrm>
          <a:off x="586740" y="5229357"/>
          <a:ext cx="11018520" cy="1251958"/>
        </p:xfrm>
        <a:graphic>
          <a:graphicData uri="http://schemas.openxmlformats.org/drawingml/2006/table">
            <a:tbl>
              <a:tblPr firstRow="1" firstCol="1" bandRow="1"/>
              <a:tblGrid>
                <a:gridCol w="3727442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500537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790541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5848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61187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B269458-AD11-4FC2-82CE-3943087DA932}"/>
              </a:ext>
            </a:extLst>
          </p:cNvPr>
          <p:cNvSpPr/>
          <p:nvPr/>
        </p:nvSpPr>
        <p:spPr>
          <a:xfrm>
            <a:off x="3283889" y="3111062"/>
            <a:ext cx="2851440" cy="418720"/>
          </a:xfrm>
          <a:custGeom>
            <a:avLst/>
            <a:gdLst>
              <a:gd name="connsiteX0" fmla="*/ 0 w 2851440"/>
              <a:gd name="connsiteY0" fmla="*/ 0 h 418720"/>
              <a:gd name="connsiteX1" fmla="*/ 541774 w 2851440"/>
              <a:gd name="connsiteY1" fmla="*/ 0 h 418720"/>
              <a:gd name="connsiteX2" fmla="*/ 1112062 w 2851440"/>
              <a:gd name="connsiteY2" fmla="*/ 0 h 418720"/>
              <a:gd name="connsiteX3" fmla="*/ 1710864 w 2851440"/>
              <a:gd name="connsiteY3" fmla="*/ 0 h 418720"/>
              <a:gd name="connsiteX4" fmla="*/ 2309666 w 2851440"/>
              <a:gd name="connsiteY4" fmla="*/ 0 h 418720"/>
              <a:gd name="connsiteX5" fmla="*/ 2851440 w 2851440"/>
              <a:gd name="connsiteY5" fmla="*/ 0 h 418720"/>
              <a:gd name="connsiteX6" fmla="*/ 2851440 w 2851440"/>
              <a:gd name="connsiteY6" fmla="*/ 418720 h 418720"/>
              <a:gd name="connsiteX7" fmla="*/ 2224123 w 2851440"/>
              <a:gd name="connsiteY7" fmla="*/ 418720 h 418720"/>
              <a:gd name="connsiteX8" fmla="*/ 1596806 w 2851440"/>
              <a:gd name="connsiteY8" fmla="*/ 418720 h 418720"/>
              <a:gd name="connsiteX9" fmla="*/ 1026518 w 2851440"/>
              <a:gd name="connsiteY9" fmla="*/ 418720 h 418720"/>
              <a:gd name="connsiteX10" fmla="*/ 0 w 2851440"/>
              <a:gd name="connsiteY10" fmla="*/ 418720 h 418720"/>
              <a:gd name="connsiteX11" fmla="*/ 0 w 2851440"/>
              <a:gd name="connsiteY11" fmla="*/ 0 h 41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1440" h="418720" fill="none" extrusionOk="0">
                <a:moveTo>
                  <a:pt x="0" y="0"/>
                </a:moveTo>
                <a:cubicBezTo>
                  <a:pt x="236697" y="-46058"/>
                  <a:pt x="299084" y="44933"/>
                  <a:pt x="541774" y="0"/>
                </a:cubicBezTo>
                <a:cubicBezTo>
                  <a:pt x="784464" y="-44933"/>
                  <a:pt x="990323" y="16083"/>
                  <a:pt x="1112062" y="0"/>
                </a:cubicBezTo>
                <a:cubicBezTo>
                  <a:pt x="1233801" y="-16083"/>
                  <a:pt x="1477095" y="13617"/>
                  <a:pt x="1710864" y="0"/>
                </a:cubicBezTo>
                <a:cubicBezTo>
                  <a:pt x="1944633" y="-13617"/>
                  <a:pt x="2059158" y="40078"/>
                  <a:pt x="2309666" y="0"/>
                </a:cubicBezTo>
                <a:cubicBezTo>
                  <a:pt x="2560174" y="-40078"/>
                  <a:pt x="2723152" y="8365"/>
                  <a:pt x="2851440" y="0"/>
                </a:cubicBezTo>
                <a:cubicBezTo>
                  <a:pt x="2882274" y="173838"/>
                  <a:pt x="2828244" y="250236"/>
                  <a:pt x="2851440" y="418720"/>
                </a:cubicBezTo>
                <a:cubicBezTo>
                  <a:pt x="2645818" y="437645"/>
                  <a:pt x="2355705" y="384835"/>
                  <a:pt x="2224123" y="418720"/>
                </a:cubicBezTo>
                <a:cubicBezTo>
                  <a:pt x="2092541" y="452605"/>
                  <a:pt x="1777434" y="380260"/>
                  <a:pt x="1596806" y="418720"/>
                </a:cubicBezTo>
                <a:cubicBezTo>
                  <a:pt x="1416178" y="457180"/>
                  <a:pt x="1178167" y="399291"/>
                  <a:pt x="1026518" y="418720"/>
                </a:cubicBezTo>
                <a:cubicBezTo>
                  <a:pt x="874869" y="438149"/>
                  <a:pt x="404937" y="377967"/>
                  <a:pt x="0" y="418720"/>
                </a:cubicBezTo>
                <a:cubicBezTo>
                  <a:pt x="-21514" y="304180"/>
                  <a:pt x="31441" y="166329"/>
                  <a:pt x="0" y="0"/>
                </a:cubicBezTo>
                <a:close/>
              </a:path>
              <a:path w="2851440" h="418720" stroke="0" extrusionOk="0">
                <a:moveTo>
                  <a:pt x="0" y="0"/>
                </a:moveTo>
                <a:cubicBezTo>
                  <a:pt x="252157" y="-43807"/>
                  <a:pt x="273827" y="45169"/>
                  <a:pt x="541774" y="0"/>
                </a:cubicBezTo>
                <a:cubicBezTo>
                  <a:pt x="809721" y="-45169"/>
                  <a:pt x="861047" y="44159"/>
                  <a:pt x="1026518" y="0"/>
                </a:cubicBezTo>
                <a:cubicBezTo>
                  <a:pt x="1191989" y="-44159"/>
                  <a:pt x="1456695" y="71373"/>
                  <a:pt x="1653835" y="0"/>
                </a:cubicBezTo>
                <a:cubicBezTo>
                  <a:pt x="1850975" y="-71373"/>
                  <a:pt x="1951967" y="27701"/>
                  <a:pt x="2195609" y="0"/>
                </a:cubicBezTo>
                <a:cubicBezTo>
                  <a:pt x="2439251" y="-27701"/>
                  <a:pt x="2570237" y="3922"/>
                  <a:pt x="2851440" y="0"/>
                </a:cubicBezTo>
                <a:cubicBezTo>
                  <a:pt x="2852499" y="162180"/>
                  <a:pt x="2802218" y="250396"/>
                  <a:pt x="2851440" y="418720"/>
                </a:cubicBezTo>
                <a:cubicBezTo>
                  <a:pt x="2567577" y="465757"/>
                  <a:pt x="2414031" y="381587"/>
                  <a:pt x="2281152" y="418720"/>
                </a:cubicBezTo>
                <a:cubicBezTo>
                  <a:pt x="2148273" y="455853"/>
                  <a:pt x="1819022" y="402095"/>
                  <a:pt x="1653835" y="418720"/>
                </a:cubicBezTo>
                <a:cubicBezTo>
                  <a:pt x="1488648" y="435345"/>
                  <a:pt x="1405621" y="377977"/>
                  <a:pt x="1169090" y="418720"/>
                </a:cubicBezTo>
                <a:cubicBezTo>
                  <a:pt x="932559" y="459463"/>
                  <a:pt x="766722" y="411256"/>
                  <a:pt x="598802" y="418720"/>
                </a:cubicBezTo>
                <a:cubicBezTo>
                  <a:pt x="430882" y="426184"/>
                  <a:pt x="154146" y="403048"/>
                  <a:pt x="0" y="418720"/>
                </a:cubicBezTo>
                <a:cubicBezTo>
                  <a:pt x="-45081" y="261687"/>
                  <a:pt x="22756" y="185299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0"/>
            </a:schemeClr>
          </a:solidFill>
          <a:ln w="1016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D20C25-8382-423A-A8F2-F389CE0A3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92" y="2064649"/>
            <a:ext cx="5851042" cy="323138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DCAAA7-922E-427F-B090-FD4A86C7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64" y="1825625"/>
            <a:ext cx="5242756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Add to Solution.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Makers can add Power BI content to a solution along with the content.</a:t>
            </a:r>
            <a:endParaRPr lang="en-US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8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One Click Deployment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Importing a Power Apps Solution deploys content to dedicated environment workspace in Power BI.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Customization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Customize Power BI content with ease to fit the organization/department analytics needs.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2A3CD-6790-4695-AD01-B6B2C1C5B183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7EAF844-988B-4F19-BB48-58C9D015A85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Aware Power BI in Power Apps Solutions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A332FB-0062-4DC0-92FA-38EA2FD47D8B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415834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olutions-E2E">
            <a:hlinkClick r:id="" action="ppaction://media"/>
            <a:extLst>
              <a:ext uri="{FF2B5EF4-FFF2-40B4-BE49-F238E27FC236}">
                <a16:creationId xmlns:a16="http://schemas.microsoft.com/office/drawing/2014/main" id="{9FCB5A41-B0F1-4C82-AA04-EC1C2659C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73" b="73"/>
          <a:stretch>
            <a:fillRect/>
          </a:stretch>
        </p:blipFill>
        <p:spPr>
          <a:xfrm>
            <a:off x="586460" y="854150"/>
            <a:ext cx="11020854" cy="6125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ABF182-0BCE-4F4E-B17B-E6B93E162A28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AC69CBE-2764-4F2F-A5B8-54CDFECA0B2B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Aware Power BI in Power Apps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3A803-B710-4318-98FA-7FC4F8F96465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38925709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 defTabSz="914400"/>
            <a:r>
              <a:rPr lang="en-US" sz="5400" b="1" dirty="0">
                <a:solidFill>
                  <a:srgbClr val="FFFFFF"/>
                </a:solidFill>
                <a:ea typeface="+mj-ea"/>
                <a:cs typeface="+mj-cs"/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options on Dataverse data</a:t>
            </a:r>
          </a:p>
        </p:txBody>
      </p:sp>
      <p:graphicFrame>
        <p:nvGraphicFramePr>
          <p:cNvPr id="27" name="Content Placeholder 9">
            <a:extLst>
              <a:ext uri="{FF2B5EF4-FFF2-40B4-BE49-F238E27FC236}">
                <a16:creationId xmlns:a16="http://schemas.microsoft.com/office/drawing/2014/main" id="{4C438120-6345-41E6-B93E-E8BA11257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6545010"/>
              </p:ext>
            </p:extLst>
          </p:nvPr>
        </p:nvGraphicFramePr>
        <p:xfrm>
          <a:off x="838200" y="1520118"/>
          <a:ext cx="10515600" cy="5189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Graphic 19">
            <a:extLst>
              <a:ext uri="{FF2B5EF4-FFF2-40B4-BE49-F238E27FC236}">
                <a16:creationId xmlns:a16="http://schemas.microsoft.com/office/drawing/2014/main" id="{49BDDE20-55DC-4741-8E24-E756D9F38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0924" y="5900386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2102466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1CFA881-2C51-4267-AD11-D41109E7A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3505078"/>
            <a:ext cx="540000" cy="540000"/>
          </a:xfrm>
          <a:prstGeom prst="rect">
            <a:avLst/>
          </a:prstGeom>
        </p:spPr>
      </p:pic>
      <p:grpSp>
        <p:nvGrpSpPr>
          <p:cNvPr id="7" name="Graphic 8">
            <a:extLst>
              <a:ext uri="{FF2B5EF4-FFF2-40B4-BE49-F238E27FC236}">
                <a16:creationId xmlns:a16="http://schemas.microsoft.com/office/drawing/2014/main" id="{A0DC33BA-7F55-FAD5-299B-334DB5290893}"/>
              </a:ext>
            </a:extLst>
          </p:cNvPr>
          <p:cNvGrpSpPr/>
          <p:nvPr/>
        </p:nvGrpSpPr>
        <p:grpSpPr>
          <a:xfrm>
            <a:off x="975778" y="4733929"/>
            <a:ext cx="430291" cy="442070"/>
            <a:chOff x="1908738" y="1553244"/>
            <a:chExt cx="675000" cy="9187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71DE622-DB7D-6E5F-B6FD-26626FB453A6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053C221-CD79-E79B-D0D9-284843ABDAEE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FF445F4-0913-5F08-EF4C-25BE63462B94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E304984-1E2B-C6FF-6DD7-7CF46FEF2750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D8FD1BA-7DDA-1013-F3DF-8923FB3E3554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 defTabSz="914400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Connecting Power BI to Dataverse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723412"/>
            <a:ext cx="4426797" cy="3914918"/>
          </a:xfrm>
        </p:spPr>
        <p:txBody>
          <a:bodyPr>
            <a:noAutofit/>
          </a:bodyPr>
          <a:lstStyle/>
          <a:p>
            <a:r>
              <a:rPr lang="en-US" sz="2400" dirty="0"/>
              <a:t>Easiest way to get started for citizen report makers, thanks to the environment picker.</a:t>
            </a:r>
          </a:p>
          <a:p>
            <a:endParaRPr lang="en-US" sz="2400" dirty="0"/>
          </a:p>
          <a:p>
            <a:r>
              <a:rPr lang="fr-FR" sz="2400" dirty="0"/>
              <a:t>Important to </a:t>
            </a:r>
            <a:r>
              <a:rPr lang="en-US" sz="2400" dirty="0"/>
              <a:t>transform data in Power Query to remove all unnecessary columns and filter your data.</a:t>
            </a:r>
          </a:p>
          <a:p>
            <a:endParaRPr lang="en-US" sz="2400" dirty="0"/>
          </a:p>
          <a:p>
            <a:r>
              <a:rPr lang="en-US" sz="2400" dirty="0"/>
              <a:t>Verify query folding, to optimize performance.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265" y="1567003"/>
            <a:ext cx="6401210" cy="435095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Dataverse SQL-based Power BI reports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455077" cy="4727448"/>
          </a:xfrm>
        </p:spPr>
        <p:txBody>
          <a:bodyPr>
            <a:normAutofit/>
          </a:bodyPr>
          <a:lstStyle/>
          <a:p>
            <a:r>
              <a:rPr lang="en-US" sz="2400" dirty="0"/>
              <a:t>Fast and ideal for report makers who prefer SQL as a query language.</a:t>
            </a:r>
          </a:p>
          <a:p>
            <a:endParaRPr lang="en-US" sz="2400" dirty="0"/>
          </a:p>
          <a:p>
            <a:r>
              <a:rPr lang="en-US" sz="2400" dirty="0"/>
              <a:t>Datasets can be prepared with aggregates, joins and filters.</a:t>
            </a:r>
          </a:p>
          <a:p>
            <a:endParaRPr lang="en-US" sz="2400" dirty="0"/>
          </a:p>
          <a:p>
            <a:r>
              <a:rPr lang="en-US" sz="2400" dirty="0"/>
              <a:t>Use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 dirty="0"/>
              <a:t> variable to replicate the “My …” (Accounts, etc.) filtered views.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06027" cy="38221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133688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5883524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916" y="3351810"/>
            <a:ext cx="219256" cy="20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1345772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8">
            <a:extLst>
              <a:ext uri="{FF2B5EF4-FFF2-40B4-BE49-F238E27FC236}">
                <a16:creationId xmlns:a16="http://schemas.microsoft.com/office/drawing/2014/main" id="{4DED2208-BD51-4ACB-8767-7909DDDDEBBF}"/>
              </a:ext>
            </a:extLst>
          </p:cNvPr>
          <p:cNvGrpSpPr/>
          <p:nvPr/>
        </p:nvGrpSpPr>
        <p:grpSpPr>
          <a:xfrm>
            <a:off x="2895251" y="2399002"/>
            <a:ext cx="1491918" cy="2032043"/>
            <a:chOff x="2895251" y="2399002"/>
            <a:chExt cx="1491918" cy="203204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27DF99-0209-46C9-8502-A75CF93BD628}"/>
                </a:ext>
              </a:extLst>
            </p:cNvPr>
            <p:cNvSpPr/>
            <p:nvPr/>
          </p:nvSpPr>
          <p:spPr>
            <a:xfrm>
              <a:off x="3724094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F27063-7249-46F0-A453-8B11479670C8}"/>
                </a:ext>
              </a:extLst>
            </p:cNvPr>
            <p:cNvSpPr/>
            <p:nvPr/>
          </p:nvSpPr>
          <p:spPr>
            <a:xfrm>
              <a:off x="3309672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6B04E6-2523-4108-A42C-D7ECBC736BF2}"/>
                </a:ext>
              </a:extLst>
            </p:cNvPr>
            <p:cNvSpPr/>
            <p:nvPr/>
          </p:nvSpPr>
          <p:spPr>
            <a:xfrm>
              <a:off x="3309672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6869DEF-AAC5-490A-8BCD-8897EFB30C10}"/>
                </a:ext>
              </a:extLst>
            </p:cNvPr>
            <p:cNvSpPr/>
            <p:nvPr/>
          </p:nvSpPr>
          <p:spPr>
            <a:xfrm>
              <a:off x="3309672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37853E-ACC3-413D-9ADC-B6838AB8B355}"/>
                </a:ext>
              </a:extLst>
            </p:cNvPr>
            <p:cNvSpPr/>
            <p:nvPr/>
          </p:nvSpPr>
          <p:spPr>
            <a:xfrm>
              <a:off x="2895251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E7807965-B6A4-4B17-9DFB-18C3EBA854C1}"/>
              </a:ext>
            </a:extLst>
          </p:cNvPr>
          <p:cNvGrpSpPr/>
          <p:nvPr/>
        </p:nvGrpSpPr>
        <p:grpSpPr>
          <a:xfrm>
            <a:off x="7213349" y="2584658"/>
            <a:ext cx="2088431" cy="1602440"/>
            <a:chOff x="7213349" y="2584658"/>
            <a:chExt cx="2088431" cy="160244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9775AA-C1BD-4482-A4ED-FE41ECFFCC29}"/>
                </a:ext>
              </a:extLst>
            </p:cNvPr>
            <p:cNvSpPr/>
            <p:nvPr/>
          </p:nvSpPr>
          <p:spPr>
            <a:xfrm>
              <a:off x="7213349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485B67-3623-4FA8-A39B-62B575740F58}"/>
                </a:ext>
              </a:extLst>
            </p:cNvPr>
            <p:cNvSpPr/>
            <p:nvPr/>
          </p:nvSpPr>
          <p:spPr>
            <a:xfrm>
              <a:off x="7681306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0BD98C-C6C2-4836-8EC4-594C5179EA74}"/>
                </a:ext>
              </a:extLst>
            </p:cNvPr>
            <p:cNvSpPr/>
            <p:nvPr/>
          </p:nvSpPr>
          <p:spPr>
            <a:xfrm>
              <a:off x="7681389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877ECE3-3A54-4152-9FCF-394B93F8D4CC}"/>
                </a:ext>
              </a:extLst>
            </p:cNvPr>
            <p:cNvSpPr/>
            <p:nvPr/>
          </p:nvSpPr>
          <p:spPr>
            <a:xfrm>
              <a:off x="7890478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C227696-5954-4C01-A150-5E5E4F72B20A}"/>
                </a:ext>
              </a:extLst>
            </p:cNvPr>
            <p:cNvSpPr/>
            <p:nvPr/>
          </p:nvSpPr>
          <p:spPr>
            <a:xfrm>
              <a:off x="7890478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2FC1F64-29C6-48A3-8195-9F43D7538DD5}"/>
                </a:ext>
              </a:extLst>
            </p:cNvPr>
            <p:cNvSpPr/>
            <p:nvPr/>
          </p:nvSpPr>
          <p:spPr>
            <a:xfrm>
              <a:off x="7890478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767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Preparing your Dataverse SQL statements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B520207-8741-484A-89E2-908DBD64D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65" y="1605694"/>
            <a:ext cx="6202429" cy="436781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7D52FD3-696C-4688-A50D-49ED5B4D93DA}"/>
              </a:ext>
            </a:extLst>
          </p:cNvPr>
          <p:cNvSpPr txBox="1">
            <a:spLocks/>
          </p:cNvSpPr>
          <p:nvPr/>
        </p:nvSpPr>
        <p:spPr>
          <a:xfrm>
            <a:off x="588963" y="2395538"/>
            <a:ext cx="4712800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Use SQL Server Management Studio (SSMS)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SQL to query data (Microsoft Dataverse)</a:t>
            </a:r>
            <a:endParaRPr lang="en-US" sz="1400" dirty="0"/>
          </a:p>
          <a:p>
            <a:endParaRPr lang="en-US" sz="1400" dirty="0"/>
          </a:p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XrmToolBox and </a:t>
            </a:r>
            <a:br>
              <a:rPr lang="en-US" sz="2400" dirty="0">
                <a:solidFill>
                  <a:srgbClr val="FFFFFF"/>
                </a:solidFill>
                <a:latin typeface="Segoe UI"/>
              </a:rPr>
            </a:br>
            <a:r>
              <a:rPr lang="en-US" sz="2400" dirty="0">
                <a:solidFill>
                  <a:srgbClr val="FFFFFF"/>
                </a:solidFill>
                <a:latin typeface="Segoe UI"/>
              </a:rPr>
              <a:t>SQL 4 CDS tool</a:t>
            </a:r>
          </a:p>
          <a:p>
            <a:pPr>
              <a:defRPr/>
            </a:pPr>
            <a:r>
              <a:rPr lang="fr-FR" sz="1400" dirty="0">
                <a:solidFill>
                  <a:srgbClr val="FFFFFF"/>
                </a:solidFill>
                <a:latin typeface="Segoe UI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4 CDS XrmToolBox Tool - Mark Carrington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6559F-FAB3-4B35-B2EF-301B9D62F396}"/>
              </a:ext>
            </a:extLst>
          </p:cNvPr>
          <p:cNvSpPr txBox="1"/>
          <p:nvPr/>
        </p:nvSpPr>
        <p:spPr>
          <a:xfrm>
            <a:off x="1540912" y="5188848"/>
            <a:ext cx="203981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Mark Carrington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F8E7F90-542C-4FA5-AC75-EFCC6652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68" y="5581369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photo of Mark Carrington">
            <a:extLst>
              <a:ext uri="{FF2B5EF4-FFF2-40B4-BE49-F238E27FC236}">
                <a16:creationId xmlns:a16="http://schemas.microsoft.com/office/drawing/2014/main" id="{05A5E7C2-A63D-4368-91D3-3CE026AA8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5131369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109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636788"/>
            <a:ext cx="477755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16"/>
          <a:stretch/>
        </p:blipFill>
        <p:spPr>
          <a:xfrm>
            <a:off x="5842520" y="636788"/>
            <a:ext cx="3323884" cy="22267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842520" y="2964646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476821" y="180780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0247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68" y="73523"/>
            <a:ext cx="4800610" cy="568480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839412" y="758052"/>
            <a:ext cx="4083918" cy="4624341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8882" y="411131"/>
                  <a:ext cx="5553000" cy="4625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2522" y="427686"/>
                  <a:ext cx="2649960" cy="62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60803A-3DBD-4A58-A958-634E5099ADDB}"/>
              </a:ext>
            </a:extLst>
          </p:cNvPr>
          <p:cNvCxnSpPr>
            <a:cxnSpLocks/>
          </p:cNvCxnSpPr>
          <p:nvPr/>
        </p:nvCxnSpPr>
        <p:spPr>
          <a:xfrm>
            <a:off x="481155" y="2301256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41962" y="4890188"/>
            <a:ext cx="6840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742">
              <a:spcBef>
                <a:spcPct val="20000"/>
              </a:spcBef>
              <a:buSzPct val="90000"/>
              <a:defRPr/>
            </a:pPr>
            <a:r>
              <a:rPr lang="en-US" sz="1400" dirty="0">
                <a:solidFill>
                  <a:srgbClr val="FFFFFF"/>
                </a:solidFill>
                <a:latin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2" y="306674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5958247" y="1788422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352312" y="183528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9775676" y="4164913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9800832" y="1628414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393259" y="418926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539390" y="2356521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6390" y="2293521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7626837" y="3626776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9A9BC-DEC5-49DA-A409-63D5507B3FF9}"/>
              </a:ext>
            </a:extLst>
          </p:cNvPr>
          <p:cNvCxnSpPr>
            <a:cxnSpLocks/>
          </p:cNvCxnSpPr>
          <p:nvPr/>
        </p:nvCxnSpPr>
        <p:spPr>
          <a:xfrm>
            <a:off x="481155" y="22905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0508" y="819078"/>
            <a:ext cx="6091779" cy="39301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CD81D5-E506-4C04-9BD7-036B494F5A7D}"/>
              </a:ext>
            </a:extLst>
          </p:cNvPr>
          <p:cNvCxnSpPr>
            <a:cxnSpLocks/>
          </p:cNvCxnSpPr>
          <p:nvPr/>
        </p:nvCxnSpPr>
        <p:spPr>
          <a:xfrm>
            <a:off x="495825" y="265214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4181"/>
            <a:ext cx="5232159" cy="376549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806951" y="5135490"/>
            <a:ext cx="5976509" cy="984885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large tables, build the query in the Query Editor. A simple query will get you started and allow you to build up the query quickly and ‘safely’.</a:t>
            </a:r>
            <a:br>
              <a:rPr lang="en-US" sz="2000" i="1" dirty="0">
                <a:solidFill>
                  <a:schemeClr val="bg1"/>
                </a:solidFill>
              </a:rPr>
            </a:b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81155" y="30627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308185" y="1106511"/>
            <a:ext cx="6114480" cy="830997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Add the hint "[</a:t>
            </a:r>
            <a:r>
              <a:rPr lang="en-US" dirty="0" err="1">
                <a:solidFill>
                  <a:schemeClr val="accent4"/>
                </a:solidFill>
              </a:rPr>
              <a:t>CreateNavigationProperties</a:t>
            </a:r>
            <a:r>
              <a:rPr lang="en-US" dirty="0">
                <a:solidFill>
                  <a:schemeClr val="accent4"/>
                </a:solidFill>
              </a:rPr>
              <a:t>=false]" to ignore the table's relationship metadata from Dataverse.</a:t>
            </a:r>
          </a:p>
          <a:p>
            <a:r>
              <a:rPr lang="en-US" dirty="0">
                <a:solidFill>
                  <a:schemeClr val="accent4"/>
                </a:solidFill>
              </a:rPr>
              <a:t>This can dramatically speed up report load times in the editor.</a:t>
            </a: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76265" y="3478391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D65D22-0D6C-8417-1BAE-F218E4F0494D}"/>
              </a:ext>
            </a:extLst>
          </p:cNvPr>
          <p:cNvSpPr txBox="1"/>
          <p:nvPr/>
        </p:nvSpPr>
        <p:spPr>
          <a:xfrm flipH="1">
            <a:off x="5308185" y="3969117"/>
            <a:ext cx="671519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 against Dataverse,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 to allow Power Query to off-load more of the processing and filtering work to Dataverse and improve refresh times.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D8E9DF-2257-458C-B91A-AE8693130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185" y="1996520"/>
            <a:ext cx="6529669" cy="1313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710EFA-6A4E-7B84-E638-3B25C9EE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85" y="4847559"/>
            <a:ext cx="6193318" cy="16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54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119153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512" y="907111"/>
            <a:ext cx="6279024" cy="35052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142" y="2857832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344221" y="2178563"/>
            <a:ext cx="2516777" cy="1567543"/>
          </a:xfrm>
          <a:custGeom>
            <a:avLst/>
            <a:gdLst>
              <a:gd name="connsiteX0" fmla="*/ 0 w 2516777"/>
              <a:gd name="connsiteY0" fmla="*/ 261262 h 1567543"/>
              <a:gd name="connsiteX1" fmla="*/ 261262 w 2516777"/>
              <a:gd name="connsiteY1" fmla="*/ 0 h 1567543"/>
              <a:gd name="connsiteX2" fmla="*/ 965898 w 2516777"/>
              <a:gd name="connsiteY2" fmla="*/ 0 h 1567543"/>
              <a:gd name="connsiteX3" fmla="*/ 1610707 w 2516777"/>
              <a:gd name="connsiteY3" fmla="*/ 0 h 1567543"/>
              <a:gd name="connsiteX4" fmla="*/ 2255515 w 2516777"/>
              <a:gd name="connsiteY4" fmla="*/ 0 h 1567543"/>
              <a:gd name="connsiteX5" fmla="*/ 2516777 w 2516777"/>
              <a:gd name="connsiteY5" fmla="*/ 261262 h 1567543"/>
              <a:gd name="connsiteX6" fmla="*/ 2516777 w 2516777"/>
              <a:gd name="connsiteY6" fmla="*/ 762871 h 1567543"/>
              <a:gd name="connsiteX7" fmla="*/ 2516777 w 2516777"/>
              <a:gd name="connsiteY7" fmla="*/ 1306281 h 1567543"/>
              <a:gd name="connsiteX8" fmla="*/ 2255515 w 2516777"/>
              <a:gd name="connsiteY8" fmla="*/ 1567543 h 1567543"/>
              <a:gd name="connsiteX9" fmla="*/ 1630649 w 2516777"/>
              <a:gd name="connsiteY9" fmla="*/ 1567543 h 1567543"/>
              <a:gd name="connsiteX10" fmla="*/ 965898 w 2516777"/>
              <a:gd name="connsiteY10" fmla="*/ 1567543 h 1567543"/>
              <a:gd name="connsiteX11" fmla="*/ 261262 w 2516777"/>
              <a:gd name="connsiteY11" fmla="*/ 1567543 h 1567543"/>
              <a:gd name="connsiteX12" fmla="*/ 0 w 2516777"/>
              <a:gd name="connsiteY12" fmla="*/ 1306281 h 1567543"/>
              <a:gd name="connsiteX13" fmla="*/ 0 w 2516777"/>
              <a:gd name="connsiteY13" fmla="*/ 783772 h 1567543"/>
              <a:gd name="connsiteX14" fmla="*/ 0 w 2516777"/>
              <a:gd name="connsiteY14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567543" extrusionOk="0">
                <a:moveTo>
                  <a:pt x="0" y="261262"/>
                </a:moveTo>
                <a:cubicBezTo>
                  <a:pt x="-25123" y="101475"/>
                  <a:pt x="106658" y="3871"/>
                  <a:pt x="261262" y="0"/>
                </a:cubicBezTo>
                <a:cubicBezTo>
                  <a:pt x="514234" y="19281"/>
                  <a:pt x="675554" y="11900"/>
                  <a:pt x="965898" y="0"/>
                </a:cubicBezTo>
                <a:cubicBezTo>
                  <a:pt x="1256242" y="-11900"/>
                  <a:pt x="1311788" y="-16477"/>
                  <a:pt x="1610707" y="0"/>
                </a:cubicBezTo>
                <a:cubicBezTo>
                  <a:pt x="1909626" y="16477"/>
                  <a:pt x="1983537" y="-7404"/>
                  <a:pt x="2255515" y="0"/>
                </a:cubicBezTo>
                <a:cubicBezTo>
                  <a:pt x="2390669" y="-29430"/>
                  <a:pt x="2525652" y="84128"/>
                  <a:pt x="2516777" y="261262"/>
                </a:cubicBezTo>
                <a:cubicBezTo>
                  <a:pt x="2497130" y="481266"/>
                  <a:pt x="2493936" y="611729"/>
                  <a:pt x="2516777" y="762871"/>
                </a:cubicBezTo>
                <a:cubicBezTo>
                  <a:pt x="2539618" y="914013"/>
                  <a:pt x="2507145" y="1143335"/>
                  <a:pt x="2516777" y="1306281"/>
                </a:cubicBezTo>
                <a:cubicBezTo>
                  <a:pt x="2498627" y="1480598"/>
                  <a:pt x="2380776" y="1545471"/>
                  <a:pt x="2255515" y="1567543"/>
                </a:cubicBezTo>
                <a:cubicBezTo>
                  <a:pt x="2097044" y="1555217"/>
                  <a:pt x="1757095" y="1596378"/>
                  <a:pt x="1630649" y="1567543"/>
                </a:cubicBezTo>
                <a:cubicBezTo>
                  <a:pt x="1504203" y="1538708"/>
                  <a:pt x="1196043" y="1573280"/>
                  <a:pt x="965898" y="1567543"/>
                </a:cubicBezTo>
                <a:cubicBezTo>
                  <a:pt x="735753" y="1561806"/>
                  <a:pt x="417654" y="1596931"/>
                  <a:pt x="261262" y="1567543"/>
                </a:cubicBezTo>
                <a:cubicBezTo>
                  <a:pt x="125430" y="1577905"/>
                  <a:pt x="5324" y="1445911"/>
                  <a:pt x="0" y="1306281"/>
                </a:cubicBezTo>
                <a:cubicBezTo>
                  <a:pt x="-21677" y="1092841"/>
                  <a:pt x="25810" y="955033"/>
                  <a:pt x="0" y="783772"/>
                </a:cubicBezTo>
                <a:cubicBezTo>
                  <a:pt x="-25810" y="612511"/>
                  <a:pt x="-22118" y="403147"/>
                  <a:pt x="0" y="261262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961148" y="2004391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344221" y="3743322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0619" y="2517135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8584" y="3804983"/>
            <a:ext cx="607329" cy="60732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F074B3-DD03-4244-9075-B4AE4758C0D8}"/>
              </a:ext>
            </a:extLst>
          </p:cNvPr>
          <p:cNvCxnSpPr>
            <a:cxnSpLocks/>
          </p:cNvCxnSpPr>
          <p:nvPr/>
        </p:nvCxnSpPr>
        <p:spPr>
          <a:xfrm>
            <a:off x="481155" y="394305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82" y="1094845"/>
            <a:ext cx="2322567" cy="255432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8402945" y="739519"/>
            <a:ext cx="346258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Whenever possible, filter the dataset on the numeric value of a choice column, rather than the string.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Normally a few choices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5701304" y="1415561"/>
            <a:ext cx="526728" cy="2065058"/>
          </a:xfrm>
          <a:prstGeom prst="rect">
            <a:avLst/>
          </a:prstGeom>
          <a:blipFill dpi="0" rotWithShape="1">
            <a:blip r:embed="rId5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6483F8-7CC2-4083-B441-FFF86A84190A}"/>
              </a:ext>
            </a:extLst>
          </p:cNvPr>
          <p:cNvCxnSpPr>
            <a:cxnSpLocks/>
          </p:cNvCxnSpPr>
          <p:nvPr/>
        </p:nvCxnSpPr>
        <p:spPr>
          <a:xfrm>
            <a:off x="481155" y="43662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85480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25" y="683913"/>
            <a:ext cx="5624718" cy="409641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378088" y="3927272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073924" y="4475912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2259050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3445539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CC845C-69E6-44A2-8B5C-0A99A81BD191}"/>
              </a:ext>
            </a:extLst>
          </p:cNvPr>
          <p:cNvCxnSpPr>
            <a:cxnSpLocks/>
          </p:cNvCxnSpPr>
          <p:nvPr/>
        </p:nvCxnSpPr>
        <p:spPr>
          <a:xfrm>
            <a:off x="497910" y="4981123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2547780" y="1045273"/>
            <a:ext cx="4760540" cy="476054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454884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068" y="2716753"/>
            <a:ext cx="1868626" cy="17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2556668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5">
            <a:extLst>
              <a:ext uri="{FF2B5EF4-FFF2-40B4-BE49-F238E27FC236}">
                <a16:creationId xmlns:a16="http://schemas.microsoft.com/office/drawing/2014/main" id="{3CD79B50-A2C6-434A-AC93-FB6FA5E3B799}"/>
              </a:ext>
            </a:extLst>
          </p:cNvPr>
          <p:cNvGrpSpPr/>
          <p:nvPr/>
        </p:nvGrpSpPr>
        <p:grpSpPr>
          <a:xfrm>
            <a:off x="6868910" y="2584658"/>
            <a:ext cx="2088431" cy="1602440"/>
            <a:chOff x="6868910" y="2584658"/>
            <a:chExt cx="2088431" cy="160244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5100CD-8DEB-4C56-BB2B-DD6F6EEB45C9}"/>
                </a:ext>
              </a:extLst>
            </p:cNvPr>
            <p:cNvSpPr/>
            <p:nvPr/>
          </p:nvSpPr>
          <p:spPr>
            <a:xfrm>
              <a:off x="6868910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5D9C70-F816-40F7-8DF2-4C5A5B60026C}"/>
                </a:ext>
              </a:extLst>
            </p:cNvPr>
            <p:cNvSpPr/>
            <p:nvPr/>
          </p:nvSpPr>
          <p:spPr>
            <a:xfrm>
              <a:off x="7336867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9E0039B-C6DF-420B-A5FB-B578C2173ABC}"/>
                </a:ext>
              </a:extLst>
            </p:cNvPr>
            <p:cNvSpPr/>
            <p:nvPr/>
          </p:nvSpPr>
          <p:spPr>
            <a:xfrm>
              <a:off x="7336950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3E05F9-E8EA-4D84-8810-57F1AAEF23D9}"/>
                </a:ext>
              </a:extLst>
            </p:cNvPr>
            <p:cNvSpPr/>
            <p:nvPr/>
          </p:nvSpPr>
          <p:spPr>
            <a:xfrm>
              <a:off x="7546039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8DF54C-AB2F-42BD-A42C-D10DA23A8F4D}"/>
                </a:ext>
              </a:extLst>
            </p:cNvPr>
            <p:cNvSpPr/>
            <p:nvPr/>
          </p:nvSpPr>
          <p:spPr>
            <a:xfrm>
              <a:off x="7546039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88C23E-2F7D-42D5-8BEB-342617F3BBCC}"/>
                </a:ext>
              </a:extLst>
            </p:cNvPr>
            <p:cNvSpPr/>
            <p:nvPr/>
          </p:nvSpPr>
          <p:spPr>
            <a:xfrm>
              <a:off x="7546039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8">
            <a:extLst>
              <a:ext uri="{FF2B5EF4-FFF2-40B4-BE49-F238E27FC236}">
                <a16:creationId xmlns:a16="http://schemas.microsoft.com/office/drawing/2014/main" id="{51801B85-82F7-43AF-8D8F-3E885A8B7A0A}"/>
              </a:ext>
            </a:extLst>
          </p:cNvPr>
          <p:cNvGrpSpPr/>
          <p:nvPr/>
        </p:nvGrpSpPr>
        <p:grpSpPr>
          <a:xfrm>
            <a:off x="3297090" y="2399002"/>
            <a:ext cx="1491918" cy="2032043"/>
            <a:chOff x="3297090" y="2399002"/>
            <a:chExt cx="1491918" cy="203204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F023D2-C5D9-4BCD-9602-EA9B211AA79B}"/>
                </a:ext>
              </a:extLst>
            </p:cNvPr>
            <p:cNvSpPr/>
            <p:nvPr/>
          </p:nvSpPr>
          <p:spPr>
            <a:xfrm>
              <a:off x="4125933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FF6A81-2F38-405F-8A76-92333884788D}"/>
                </a:ext>
              </a:extLst>
            </p:cNvPr>
            <p:cNvSpPr/>
            <p:nvPr/>
          </p:nvSpPr>
          <p:spPr>
            <a:xfrm>
              <a:off x="3711511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E91D9E-1805-4F34-AE59-A190DA8C58E8}"/>
                </a:ext>
              </a:extLst>
            </p:cNvPr>
            <p:cNvSpPr/>
            <p:nvPr/>
          </p:nvSpPr>
          <p:spPr>
            <a:xfrm>
              <a:off x="3711511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6A19A0-EB87-4104-846E-57CB6A25172C}"/>
                </a:ext>
              </a:extLst>
            </p:cNvPr>
            <p:cNvSpPr/>
            <p:nvPr/>
          </p:nvSpPr>
          <p:spPr>
            <a:xfrm>
              <a:off x="3711511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E723C9-F346-42F2-B253-44FB8825A7F7}"/>
                </a:ext>
              </a:extLst>
            </p:cNvPr>
            <p:cNvSpPr/>
            <p:nvPr/>
          </p:nvSpPr>
          <p:spPr>
            <a:xfrm>
              <a:off x="3297090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526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711790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251215" y="6319837"/>
            <a:ext cx="649223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https://docs.microsoft.com/en-us/power-query/power-query-folding</a:t>
            </a:r>
            <a:br>
              <a:rPr lang="en-US" dirty="0">
                <a:solidFill>
                  <a:schemeClr val="accent4"/>
                </a:solidFill>
              </a:rPr>
            </a:br>
            <a:br>
              <a:rPr lang="en-US" dirty="0">
                <a:solidFill>
                  <a:schemeClr val="accent4"/>
                </a:solidFill>
              </a:rPr>
            </a:br>
            <a:endParaRPr lang="en-US" sz="1800" dirty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515123" y="5528674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85EE0-642F-4399-971F-97890BA75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36" y="2979873"/>
            <a:ext cx="4292801" cy="3075345"/>
          </a:xfrm>
          <a:prstGeom prst="rect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 descr="No alt text provided for this image">
            <a:extLst>
              <a:ext uri="{FF2B5EF4-FFF2-40B4-BE49-F238E27FC236}">
                <a16:creationId xmlns:a16="http://schemas.microsoft.com/office/drawing/2014/main" id="{5FF07DA0-891A-328D-1672-DB6DEC6C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37" y="614687"/>
            <a:ext cx="4050417" cy="140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A0E76F-8375-61B1-EF3C-F1C47A9161CA}"/>
              </a:ext>
            </a:extLst>
          </p:cNvPr>
          <p:cNvSpPr txBox="1"/>
          <p:nvPr/>
        </p:nvSpPr>
        <p:spPr>
          <a:xfrm flipH="1">
            <a:off x="5808656" y="2150082"/>
            <a:ext cx="60736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hint.</a:t>
            </a: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26208C-68B0-8FDB-4ABC-29B376FFEE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2D6294B-4548-08F3-D53F-833F7A6A231A}"/>
              </a:ext>
            </a:extLst>
          </p:cNvPr>
          <p:cNvSpPr txBox="1">
            <a:spLocks/>
          </p:cNvSpPr>
          <p:nvPr/>
        </p:nvSpPr>
        <p:spPr>
          <a:xfrm>
            <a:off x="702277" y="1747837"/>
            <a:ext cx="4411662" cy="457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79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815798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7534" y="1064514"/>
            <a:ext cx="2947417" cy="303423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9014342" y="890451"/>
            <a:ext cx="258869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After Publishing the Report, you’ll need to set up the credentials for the dataset.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4948143" y="3142040"/>
            <a:ext cx="692092" cy="445479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489590" y="585403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Dataverse connector in Power Query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1145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0370A70-8AD3-4065-A7E4-F757C84DDC4F}"/>
              </a:ext>
            </a:extLst>
          </p:cNvPr>
          <p:cNvGrpSpPr/>
          <p:nvPr/>
        </p:nvGrpSpPr>
        <p:grpSpPr>
          <a:xfrm>
            <a:off x="9775085" y="175613"/>
            <a:ext cx="1704586" cy="1704586"/>
            <a:chOff x="9775085" y="175613"/>
            <a:chExt cx="1704586" cy="17045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95AF593-C961-4A0A-ACB7-7E2C31B5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 contrast="10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808546-32DD-4295-B240-B14499CB0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Link For Dataverse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32453C-E1FF-455F-89B9-0581A159A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Synapse Link - Power Apps | Microsoft Docs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550" y="768350"/>
            <a:ext cx="2342435" cy="26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8832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079CB-1D4D-48B5-A68F-1A7DBA18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 Export Service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6DAFA-FD1C-4DD2-A0A7-670A7598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Effective November 2021, the SQL Data Export Service was deprecated. </a:t>
            </a:r>
          </a:p>
          <a:p>
            <a:r>
              <a:rPr lang="en-US" dirty="0"/>
              <a:t>Data Export Service will continue to work and will be fully supported until it reaches end-of-support and end-of-life in November 2022. </a:t>
            </a:r>
          </a:p>
          <a:p>
            <a:r>
              <a:rPr lang="en-US" dirty="0"/>
              <a:t>More information: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https://aka.ms/DESDeprecationBlog</a:t>
            </a:r>
            <a:r>
              <a:rPr lang="en-US" dirty="0">
                <a:solidFill>
                  <a:srgbClr val="FFC000"/>
                </a:solidFill>
              </a:rPr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72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3719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79945" y="2111244"/>
            <a:ext cx="2609935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79945" y="4109456"/>
            <a:ext cx="2638413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167507" y="2711956"/>
            <a:ext cx="2918882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558209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8947257" y="3104499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741710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11336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94363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03171" y="3604438"/>
            <a:ext cx="2638413" cy="104132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4994008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863644" y="3233973"/>
            <a:ext cx="1960633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0363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137081" y="2772475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41551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4174966" y="2111243"/>
            <a:ext cx="2638412" cy="1625495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4179944" y="4109456"/>
            <a:ext cx="2633433" cy="1060992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20C106-7C83-4016-BE84-846AE1255CD1}"/>
              </a:ext>
            </a:extLst>
          </p:cNvPr>
          <p:cNvSpPr/>
          <p:nvPr/>
        </p:nvSpPr>
        <p:spPr bwMode="auto">
          <a:xfrm>
            <a:off x="7161992" y="2711956"/>
            <a:ext cx="2924396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88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7820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20955" y="2111244"/>
            <a:ext cx="4206240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20955" y="4109456"/>
            <a:ext cx="4206240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8630145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870875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967843" y="3144221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054376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05437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88464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B97791AE-CACF-4D70-B813-7E164090FCFD}"/>
              </a:ext>
            </a:extLst>
          </p:cNvPr>
          <p:cNvSpPr/>
          <p:nvPr/>
        </p:nvSpPr>
        <p:spPr>
          <a:xfrm>
            <a:off x="7033840" y="2807611"/>
            <a:ext cx="811636" cy="810864"/>
          </a:xfrm>
          <a:prstGeom prst="can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61875" y="2645735"/>
            <a:ext cx="1068359" cy="2985765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306674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/>
          <p:nvPr/>
        </p:nvCxnSpPr>
        <p:spPr>
          <a:xfrm>
            <a:off x="5863644" y="3233973"/>
            <a:ext cx="1086369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31BCA7-6B5E-4C6F-A140-B5EC563B22A0}"/>
              </a:ext>
            </a:extLst>
          </p:cNvPr>
          <p:cNvCxnSpPr>
            <a:cxnSpLocks/>
          </p:cNvCxnSpPr>
          <p:nvPr/>
        </p:nvCxnSpPr>
        <p:spPr>
          <a:xfrm>
            <a:off x="7903936" y="3274701"/>
            <a:ext cx="1064030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AD8406-CB83-4F95-87A4-5604163047F4}"/>
              </a:ext>
            </a:extLst>
          </p:cNvPr>
          <p:cNvCxnSpPr>
            <a:cxnSpLocks/>
          </p:cNvCxnSpPr>
          <p:nvPr/>
        </p:nvCxnSpPr>
        <p:spPr>
          <a:xfrm flipV="1">
            <a:off x="7426190" y="3670075"/>
            <a:ext cx="0" cy="102188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64464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9157667" y="2812197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35652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40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8073-778D-42F6-AFDE-E7F93968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Synapse Link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3E09C-AE86-4C7E-9D09-09B763F6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737874"/>
            <a:ext cx="6172200" cy="337272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FEACF-17B0-4DBB-A006-55BBC60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Power Apps </a:t>
            </a:r>
            <a:br>
              <a:rPr lang="en-US" sz="2400" dirty="0"/>
            </a:br>
            <a:r>
              <a:rPr lang="en-US" sz="2400" dirty="0"/>
              <a:t>Administration Page</a:t>
            </a:r>
          </a:p>
          <a:p>
            <a:r>
              <a:rPr lang="en-US" sz="20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8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E181-61EF-44A3-BF81-23C42A03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Synapse Link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74B04D-3B3A-46A9-87EF-E06C4B1B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3608-5CCA-48AC-B6FB-709F1EE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Storage account and Synapse workspace:</a:t>
            </a:r>
          </a:p>
          <a:p>
            <a:r>
              <a:rPr lang="en-US" sz="2400" dirty="0"/>
              <a:t>If you already have a Synapse Workspace, click the checkbox to connect to the existing workspace.</a:t>
            </a:r>
          </a:p>
        </p:txBody>
      </p:sp>
    </p:spTree>
    <p:extLst>
      <p:ext uri="{BB962C8B-B14F-4D97-AF65-F5344CB8AC3E}">
        <p14:creationId xmlns:p14="http://schemas.microsoft.com/office/powerpoint/2010/main" val="359008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EEBE-7D47-4020-BC19-72845AE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A43F24-883B-41B7-BADB-F7B489015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4312-0BC4-4DF6-AB23-AF4F3E0B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tables you want to sync to the Azure data lake – (you can add more later.)</a:t>
            </a:r>
          </a:p>
        </p:txBody>
      </p:sp>
    </p:spTree>
    <p:extLst>
      <p:ext uri="{BB962C8B-B14F-4D97-AF65-F5344CB8AC3E}">
        <p14:creationId xmlns:p14="http://schemas.microsoft.com/office/powerpoint/2010/main" val="1930749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31535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19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 uiExpand="1">
        <p:bldSub>
          <a:bldDgm bld="lvlAtOnc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81A-4AB6-4431-950D-8DE731A1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6208883" cy="1023063"/>
          </a:xfrm>
        </p:spPr>
        <p:txBody>
          <a:bodyPr/>
          <a:lstStyle/>
          <a:p>
            <a:r>
              <a:rPr lang="en-US" dirty="0"/>
              <a:t>Open Synapse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C5867-E6BD-4BEF-8D7A-D29C609CA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86" y="2037639"/>
            <a:ext cx="5303137" cy="41650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BABF0-DE85-4EA6-B040-7DFCCACFD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DA0F-D262-45DF-AB9F-5F2C12A7E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2057400"/>
            <a:ext cx="5452570" cy="4145282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A81AD2-51AD-4162-A1CE-F5BAD32DC954}"/>
              </a:ext>
            </a:extLst>
          </p:cNvPr>
          <p:cNvCxnSpPr>
            <a:cxnSpLocks/>
          </p:cNvCxnSpPr>
          <p:nvPr/>
        </p:nvCxnSpPr>
        <p:spPr>
          <a:xfrm>
            <a:off x="5289578" y="2365959"/>
            <a:ext cx="1450366" cy="828002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84A54-4162-491D-AA3B-67F6CC0DE0F8}"/>
              </a:ext>
            </a:extLst>
          </p:cNvPr>
          <p:cNvSpPr/>
          <p:nvPr/>
        </p:nvSpPr>
        <p:spPr>
          <a:xfrm>
            <a:off x="3763813" y="2140434"/>
            <a:ext cx="1906708" cy="5125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63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148">
            <a:extLst>
              <a:ext uri="{FF2B5EF4-FFF2-40B4-BE49-F238E27FC236}">
                <a16:creationId xmlns:a16="http://schemas.microsoft.com/office/drawing/2014/main" id="{D2586744-3DD3-4C09-8533-5A7EA829C5F3}"/>
              </a:ext>
            </a:extLst>
          </p:cNvPr>
          <p:cNvGrpSpPr/>
          <p:nvPr/>
        </p:nvGrpSpPr>
        <p:grpSpPr>
          <a:xfrm>
            <a:off x="10407649" y="4621596"/>
            <a:ext cx="1060277" cy="1326323"/>
            <a:chOff x="9459947" y="2751678"/>
            <a:chExt cx="563503" cy="76699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CDF96FF-D027-4666-B10A-574B6250CD1F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8C1D0-866F-45AE-9461-2E6FE600D76F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324C9E-FAE3-4F5E-953E-85495CBC218B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A2BD40-F815-4E10-A1CE-EF66BDDC766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446D1-2E1D-4FC7-9AB7-D258C818B911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F89FE-801A-48AD-BDC3-6D2F826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companion Serverless SQL Database for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98B1-DE12-4753-9E52-79A12E7B6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23781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ServerlessSQL</a:t>
            </a:r>
            <a:r>
              <a:rPr lang="en-US" dirty="0"/>
              <a:t> DB auto-created by the Synapse Link is read-only.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you could point </a:t>
            </a:r>
            <a:r>
              <a:rPr lang="en-US" dirty="0" err="1"/>
              <a:t>PowerBI</a:t>
            </a:r>
            <a:r>
              <a:rPr lang="en-US" dirty="0"/>
              <a:t> directly to it, creating a 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err="1"/>
              <a:t>ServerlessSQL</a:t>
            </a:r>
            <a:r>
              <a:rPr lang="en-US" dirty="0"/>
              <a:t> DB to hold your own configured views for reports give you flexibility to create a simpler and ‘cleaner’ data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0E36F-C581-4405-BC13-6509D0D2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51" y="801044"/>
            <a:ext cx="6218436" cy="28418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A0AC67-8351-47E0-8D3B-A4C700743FAD}"/>
              </a:ext>
            </a:extLst>
          </p:cNvPr>
          <p:cNvSpPr/>
          <p:nvPr/>
        </p:nvSpPr>
        <p:spPr bwMode="auto">
          <a:xfrm>
            <a:off x="299222" y="4922858"/>
            <a:ext cx="3093666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95440-F5B7-426D-B244-B30599D1027A}"/>
              </a:ext>
            </a:extLst>
          </p:cNvPr>
          <p:cNvSpPr/>
          <p:nvPr/>
        </p:nvSpPr>
        <p:spPr bwMode="auto">
          <a:xfrm>
            <a:off x="6631314" y="4563595"/>
            <a:ext cx="3331738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607DA-4BBE-4F19-ACC5-B043FA0CD8D0}"/>
              </a:ext>
            </a:extLst>
          </p:cNvPr>
          <p:cNvSpPr/>
          <p:nvPr/>
        </p:nvSpPr>
        <p:spPr bwMode="auto">
          <a:xfrm>
            <a:off x="3761017" y="4922858"/>
            <a:ext cx="2393900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6" name="TextBox 226">
            <a:extLst>
              <a:ext uri="{FF2B5EF4-FFF2-40B4-BE49-F238E27FC236}">
                <a16:creationId xmlns:a16="http://schemas.microsoft.com/office/drawing/2014/main" id="{4EAF2438-F80B-4469-8069-9A02AA55F3DC}"/>
              </a:ext>
            </a:extLst>
          </p:cNvPr>
          <p:cNvSpPr txBox="1"/>
          <p:nvPr/>
        </p:nvSpPr>
        <p:spPr>
          <a:xfrm>
            <a:off x="4554032" y="5127044"/>
            <a:ext cx="1482454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41C51-3473-48D9-97B2-AB337F587166}"/>
              </a:ext>
            </a:extLst>
          </p:cNvPr>
          <p:cNvGrpSpPr/>
          <p:nvPr/>
        </p:nvGrpSpPr>
        <p:grpSpPr>
          <a:xfrm>
            <a:off x="3953446" y="5166432"/>
            <a:ext cx="479602" cy="419822"/>
            <a:chOff x="6560437" y="5493393"/>
            <a:chExt cx="479602" cy="419822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F5C48EBB-7B1E-4541-A92F-2A26A0E4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3AA51B9-C343-4A05-BD21-F1F7362F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587F53D-58CA-4021-A8B9-B7BF082E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E99FA9C9-2CBF-440B-BDC9-5386D909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BDE4590-520E-4832-AA62-32EF2E9B5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B3A53558-3770-487D-A3C1-AA488BD35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E0A39F4-8878-4AA9-8229-C7E0B275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B62412C-4052-4C6D-AB1D-F02D1043E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4E8FCC1-B793-41C9-ADE0-F87CC67B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BF4BAD7E-47E3-4D2E-93BD-58EF474B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08A9D7A-3D33-49AB-AF1D-B9CB93A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C47DDE4-4E88-4A20-A698-292402FB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08FF3D44-9C9A-4A68-B1AF-DD5CDA4A2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94D2FCD-88BB-4DF0-88CB-05EF44D6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63C36CE-A33C-4DC5-AFB2-2C70A2DC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17A1BD8-0B97-4C85-BCB2-2F63DF5E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E7138D6-8CE2-4905-AA90-686E029A9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AB1B64CC-BB21-43C1-BE2A-D68B0C52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6" name="TextBox 320">
            <a:extLst>
              <a:ext uri="{FF2B5EF4-FFF2-40B4-BE49-F238E27FC236}">
                <a16:creationId xmlns:a16="http://schemas.microsoft.com/office/drawing/2014/main" id="{C6BE35B2-E709-42A1-BAE7-9D926C4CFD47}"/>
              </a:ext>
            </a:extLst>
          </p:cNvPr>
          <p:cNvSpPr txBox="1"/>
          <p:nvPr/>
        </p:nvSpPr>
        <p:spPr>
          <a:xfrm>
            <a:off x="1270856" y="5127044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7" name="TextBox 109">
            <a:extLst>
              <a:ext uri="{FF2B5EF4-FFF2-40B4-BE49-F238E27FC236}">
                <a16:creationId xmlns:a16="http://schemas.microsoft.com/office/drawing/2014/main" id="{15CAEC01-7517-43C5-8FA5-66BE271829AE}"/>
              </a:ext>
            </a:extLst>
          </p:cNvPr>
          <p:cNvSpPr txBox="1"/>
          <p:nvPr/>
        </p:nvSpPr>
        <p:spPr>
          <a:xfrm>
            <a:off x="7326030" y="4667799"/>
            <a:ext cx="28019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C790F4A-E70D-4A51-BF27-ED6B97A971DA}"/>
              </a:ext>
            </a:extLst>
          </p:cNvPr>
          <p:cNvSpPr/>
          <p:nvPr/>
        </p:nvSpPr>
        <p:spPr>
          <a:xfrm>
            <a:off x="6914459" y="5271224"/>
            <a:ext cx="1211962" cy="869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A1AFEF8-41A2-41ED-AD43-0C447899DB6E}"/>
              </a:ext>
            </a:extLst>
          </p:cNvPr>
          <p:cNvSpPr/>
          <p:nvPr/>
        </p:nvSpPr>
        <p:spPr>
          <a:xfrm>
            <a:off x="8533652" y="5215201"/>
            <a:ext cx="1150098" cy="9179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B043273-9E6E-42A5-9B9E-F4C64F833FE6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>
            <a:off x="3423612" y="5376343"/>
            <a:ext cx="337405" cy="3715"/>
          </a:xfrm>
          <a:prstGeom prst="bentConnector3">
            <a:avLst>
              <a:gd name="adj1" fmla="val 50000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E5A89-0F09-46DE-AD6C-3E2025CAD99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6154917" y="5376343"/>
            <a:ext cx="476397" cy="3715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C31CC-A1AB-4D07-96C9-C6EA13524DCA}"/>
              </a:ext>
            </a:extLst>
          </p:cNvPr>
          <p:cNvCxnSpPr>
            <a:cxnSpLocks/>
            <a:stCxn id="38" idx="4"/>
            <a:endCxn id="39" idx="2"/>
          </p:cNvCxnSpPr>
          <p:nvPr/>
        </p:nvCxnSpPr>
        <p:spPr>
          <a:xfrm flipV="1">
            <a:off x="8126421" y="5674172"/>
            <a:ext cx="407231" cy="3195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46141-77A5-488A-8158-FF2B429C6E9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9683750" y="5674172"/>
            <a:ext cx="965529" cy="1368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8">
            <a:extLst>
              <a:ext uri="{FF2B5EF4-FFF2-40B4-BE49-F238E27FC236}">
                <a16:creationId xmlns:a16="http://schemas.microsoft.com/office/drawing/2014/main" id="{689FBBF0-6C7E-447D-BAFC-B891BE48B73D}"/>
              </a:ext>
            </a:extLst>
          </p:cNvPr>
          <p:cNvGrpSpPr/>
          <p:nvPr/>
        </p:nvGrpSpPr>
        <p:grpSpPr>
          <a:xfrm>
            <a:off x="362248" y="5093927"/>
            <a:ext cx="736133" cy="564832"/>
            <a:chOff x="1534629" y="2953882"/>
            <a:chExt cx="736133" cy="5648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2C08C2-0C73-40B6-84D8-7B06700D800A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7638B9-DBA8-46B7-AC36-DAE9E59ADC7E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88C388-2A34-468D-B90B-A09F5BA7EACC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EEBB57-CAE9-476E-AAF4-03941D014678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F7B65E-FF64-421C-9BC0-F71CC9A2E04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9F2D48-514C-4F3E-916C-BF0F21DDC4E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122">
            <a:extLst>
              <a:ext uri="{FF2B5EF4-FFF2-40B4-BE49-F238E27FC236}">
                <a16:creationId xmlns:a16="http://schemas.microsoft.com/office/drawing/2014/main" id="{4B925962-17D3-4D16-BDA3-699CDF9010B9}"/>
              </a:ext>
            </a:extLst>
          </p:cNvPr>
          <p:cNvGrpSpPr/>
          <p:nvPr/>
        </p:nvGrpSpPr>
        <p:grpSpPr>
          <a:xfrm>
            <a:off x="6727281" y="4602546"/>
            <a:ext cx="534704" cy="644283"/>
            <a:chOff x="4356524" y="2186718"/>
            <a:chExt cx="439774" cy="5053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CC4238-B4D2-49EF-AEF4-DDE048760F2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CB3BE8-6664-4D37-A104-47076051E640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A8BDF06-D69A-49F9-9054-AAA4D7DCF13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04CE91-ADF0-42FB-924A-2708B98FB1C7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6E4FCF-F31D-4F30-B50B-0817D6344232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224B20-BE47-404F-B743-94A75340A044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6259383-D593-4332-ABFB-11A170FB9628}"/>
              </a:ext>
            </a:extLst>
          </p:cNvPr>
          <p:cNvSpPr/>
          <p:nvPr/>
        </p:nvSpPr>
        <p:spPr>
          <a:xfrm>
            <a:off x="185271" y="4350871"/>
            <a:ext cx="11534588" cy="1996141"/>
          </a:xfrm>
          <a:custGeom>
            <a:avLst/>
            <a:gdLst>
              <a:gd name="connsiteX0" fmla="*/ 0 w 11534588"/>
              <a:gd name="connsiteY0" fmla="*/ 0 h 1996141"/>
              <a:gd name="connsiteX1" fmla="*/ 11534588 w 11534588"/>
              <a:gd name="connsiteY1" fmla="*/ 0 h 1996141"/>
              <a:gd name="connsiteX2" fmla="*/ 11534588 w 11534588"/>
              <a:gd name="connsiteY2" fmla="*/ 1996141 h 1996141"/>
              <a:gd name="connsiteX3" fmla="*/ 9182318 w 11534588"/>
              <a:gd name="connsiteY3" fmla="*/ 1996141 h 1996141"/>
              <a:gd name="connsiteX4" fmla="*/ 9210393 w 11534588"/>
              <a:gd name="connsiteY4" fmla="*/ 1913464 h 1996141"/>
              <a:gd name="connsiteX5" fmla="*/ 9475394 w 11534588"/>
              <a:gd name="connsiteY5" fmla="*/ 1886438 h 1996141"/>
              <a:gd name="connsiteX6" fmla="*/ 9553228 w 11534588"/>
              <a:gd name="connsiteY6" fmla="*/ 1663226 h 1996141"/>
              <a:gd name="connsiteX7" fmla="*/ 9770652 w 11534588"/>
              <a:gd name="connsiteY7" fmla="*/ 1402731 h 1996141"/>
              <a:gd name="connsiteX8" fmla="*/ 9724239 w 11534588"/>
              <a:gd name="connsiteY8" fmla="*/ 1105141 h 1996141"/>
              <a:gd name="connsiteX9" fmla="*/ 9730592 w 11534588"/>
              <a:gd name="connsiteY9" fmla="*/ 910507 h 1996141"/>
              <a:gd name="connsiteX10" fmla="*/ 9636012 w 11534588"/>
              <a:gd name="connsiteY10" fmla="*/ 756963 h 1996141"/>
              <a:gd name="connsiteX11" fmla="*/ 9589241 w 11534588"/>
              <a:gd name="connsiteY11" fmla="*/ 731344 h 1996141"/>
              <a:gd name="connsiteX12" fmla="*/ 9588639 w 11534588"/>
              <a:gd name="connsiteY12" fmla="*/ 731014 h 1996141"/>
              <a:gd name="connsiteX13" fmla="*/ 9478028 w 11534588"/>
              <a:gd name="connsiteY13" fmla="*/ 546071 h 1996141"/>
              <a:gd name="connsiteX14" fmla="*/ 9419408 w 11534588"/>
              <a:gd name="connsiteY14" fmla="*/ 526515 h 1996141"/>
              <a:gd name="connsiteX15" fmla="*/ 9259907 w 11534588"/>
              <a:gd name="connsiteY15" fmla="*/ 613863 h 1996141"/>
              <a:gd name="connsiteX16" fmla="*/ 9258052 w 11534588"/>
              <a:gd name="connsiteY16" fmla="*/ 611394 h 1996141"/>
              <a:gd name="connsiteX17" fmla="*/ 9228047 w 11534588"/>
              <a:gd name="connsiteY17" fmla="*/ 571443 h 1996141"/>
              <a:gd name="connsiteX18" fmla="*/ 9101681 w 11534588"/>
              <a:gd name="connsiteY18" fmla="*/ 527524 h 1996141"/>
              <a:gd name="connsiteX19" fmla="*/ 8996771 w 11534588"/>
              <a:gd name="connsiteY19" fmla="*/ 604274 h 1996141"/>
              <a:gd name="connsiteX20" fmla="*/ 8975562 w 11534588"/>
              <a:gd name="connsiteY20" fmla="*/ 646924 h 1996141"/>
              <a:gd name="connsiteX21" fmla="*/ 8974101 w 11534588"/>
              <a:gd name="connsiteY21" fmla="*/ 649860 h 1996141"/>
              <a:gd name="connsiteX22" fmla="*/ 8675325 w 11534588"/>
              <a:gd name="connsiteY22" fmla="*/ 662030 h 1996141"/>
              <a:gd name="connsiteX23" fmla="*/ 8646749 w 11534588"/>
              <a:gd name="connsiteY23" fmla="*/ 716739 h 1996141"/>
              <a:gd name="connsiteX24" fmla="*/ 8646686 w 11534588"/>
              <a:gd name="connsiteY24" fmla="*/ 716858 h 1996141"/>
              <a:gd name="connsiteX25" fmla="*/ 8321945 w 11534588"/>
              <a:gd name="connsiteY25" fmla="*/ 781395 h 1996141"/>
              <a:gd name="connsiteX26" fmla="*/ 8255191 w 11534588"/>
              <a:gd name="connsiteY26" fmla="*/ 1063882 h 1996141"/>
              <a:gd name="connsiteX27" fmla="*/ 8253757 w 11534588"/>
              <a:gd name="connsiteY27" fmla="*/ 1069068 h 1996141"/>
              <a:gd name="connsiteX28" fmla="*/ 8103901 w 11534588"/>
              <a:gd name="connsiteY28" fmla="*/ 1265783 h 1996141"/>
              <a:gd name="connsiteX29" fmla="*/ 8185958 w 11534588"/>
              <a:gd name="connsiteY29" fmla="*/ 1487102 h 1996141"/>
              <a:gd name="connsiteX30" fmla="*/ 8147099 w 11534588"/>
              <a:gd name="connsiteY30" fmla="*/ 1702819 h 1996141"/>
              <a:gd name="connsiteX31" fmla="*/ 8328957 w 11534588"/>
              <a:gd name="connsiteY31" fmla="*/ 1862629 h 1996141"/>
              <a:gd name="connsiteX32" fmla="*/ 8408556 w 11534588"/>
              <a:gd name="connsiteY32" fmla="*/ 1983143 h 1996141"/>
              <a:gd name="connsiteX33" fmla="*/ 8424579 w 11534588"/>
              <a:gd name="connsiteY33" fmla="*/ 1996141 h 1996141"/>
              <a:gd name="connsiteX34" fmla="*/ 0 w 11534588"/>
              <a:gd name="connsiteY34" fmla="*/ 1996141 h 19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534588" h="1996141">
                <a:moveTo>
                  <a:pt x="0" y="0"/>
                </a:moveTo>
                <a:lnTo>
                  <a:pt x="11534588" y="0"/>
                </a:lnTo>
                <a:lnTo>
                  <a:pt x="11534588" y="1996141"/>
                </a:lnTo>
                <a:lnTo>
                  <a:pt x="9182318" y="1996141"/>
                </a:lnTo>
                <a:lnTo>
                  <a:pt x="9210393" y="1913464"/>
                </a:lnTo>
                <a:cubicBezTo>
                  <a:pt x="9293651" y="1982506"/>
                  <a:pt x="9401047" y="1971566"/>
                  <a:pt x="9475394" y="1886438"/>
                </a:cubicBezTo>
                <a:cubicBezTo>
                  <a:pt x="9524326" y="1830417"/>
                  <a:pt x="9552724" y="1749036"/>
                  <a:pt x="9553228" y="1663226"/>
                </a:cubicBezTo>
                <a:cubicBezTo>
                  <a:pt x="9658763" y="1643165"/>
                  <a:pt x="9744695" y="1540208"/>
                  <a:pt x="9770652" y="1402731"/>
                </a:cubicBezTo>
                <a:cubicBezTo>
                  <a:pt x="9790179" y="1299320"/>
                  <a:pt x="9773093" y="1189701"/>
                  <a:pt x="9724239" y="1105141"/>
                </a:cubicBezTo>
                <a:cubicBezTo>
                  <a:pt x="9744113" y="1043480"/>
                  <a:pt x="9746361" y="974250"/>
                  <a:pt x="9730592" y="910507"/>
                </a:cubicBezTo>
                <a:cubicBezTo>
                  <a:pt x="9714320" y="844645"/>
                  <a:pt x="9680265" y="790281"/>
                  <a:pt x="9636012" y="756963"/>
                </a:cubicBezTo>
                <a:lnTo>
                  <a:pt x="9589241" y="731344"/>
                </a:lnTo>
                <a:lnTo>
                  <a:pt x="9588639" y="731014"/>
                </a:lnTo>
                <a:cubicBezTo>
                  <a:pt x="9577481" y="648649"/>
                  <a:pt x="9535949" y="579229"/>
                  <a:pt x="9478028" y="546071"/>
                </a:cubicBezTo>
                <a:cubicBezTo>
                  <a:pt x="9459025" y="535189"/>
                  <a:pt x="9439237" y="528747"/>
                  <a:pt x="9419408" y="526515"/>
                </a:cubicBezTo>
                <a:cubicBezTo>
                  <a:pt x="9359921" y="519818"/>
                  <a:pt x="9300063" y="551011"/>
                  <a:pt x="9259907" y="613863"/>
                </a:cubicBezTo>
                <a:lnTo>
                  <a:pt x="9258052" y="611394"/>
                </a:lnTo>
                <a:lnTo>
                  <a:pt x="9228047" y="571443"/>
                </a:lnTo>
                <a:cubicBezTo>
                  <a:pt x="9192528" y="535373"/>
                  <a:pt x="9147126" y="518950"/>
                  <a:pt x="9101681" y="527524"/>
                </a:cubicBezTo>
                <a:cubicBezTo>
                  <a:pt x="9060391" y="535302"/>
                  <a:pt x="9023242" y="562988"/>
                  <a:pt x="8996771" y="604274"/>
                </a:cubicBezTo>
                <a:lnTo>
                  <a:pt x="8975562" y="646924"/>
                </a:lnTo>
                <a:lnTo>
                  <a:pt x="8974101" y="649860"/>
                </a:lnTo>
                <a:cubicBezTo>
                  <a:pt x="8887928" y="536920"/>
                  <a:pt x="8751506" y="548508"/>
                  <a:pt x="8675325" y="662030"/>
                </a:cubicBezTo>
                <a:lnTo>
                  <a:pt x="8646749" y="716739"/>
                </a:lnTo>
                <a:lnTo>
                  <a:pt x="8646686" y="716858"/>
                </a:lnTo>
                <a:cubicBezTo>
                  <a:pt x="8540492" y="634152"/>
                  <a:pt x="8405319" y="660989"/>
                  <a:pt x="8321945" y="781395"/>
                </a:cubicBezTo>
                <a:cubicBezTo>
                  <a:pt x="8269177" y="857628"/>
                  <a:pt x="8244691" y="961191"/>
                  <a:pt x="8255191" y="1063882"/>
                </a:cubicBezTo>
                <a:cubicBezTo>
                  <a:pt x="8254726" y="1065624"/>
                  <a:pt x="8254222" y="1067327"/>
                  <a:pt x="8253757" y="1069068"/>
                </a:cubicBezTo>
                <a:cubicBezTo>
                  <a:pt x="8175575" y="1079818"/>
                  <a:pt x="8113354" y="1161502"/>
                  <a:pt x="8103901" y="1265783"/>
                </a:cubicBezTo>
                <a:cubicBezTo>
                  <a:pt x="8095842" y="1354848"/>
                  <a:pt x="8128076" y="1441794"/>
                  <a:pt x="8185958" y="1487102"/>
                </a:cubicBezTo>
                <a:cubicBezTo>
                  <a:pt x="8145162" y="1544864"/>
                  <a:pt x="8130401" y="1626851"/>
                  <a:pt x="8147099" y="1702819"/>
                </a:cubicBezTo>
                <a:cubicBezTo>
                  <a:pt x="8170151" y="1807820"/>
                  <a:pt x="8247055" y="1875385"/>
                  <a:pt x="8328957" y="1862629"/>
                </a:cubicBezTo>
                <a:cubicBezTo>
                  <a:pt x="8349800" y="1911146"/>
                  <a:pt x="8377095" y="1951581"/>
                  <a:pt x="8408556" y="1983143"/>
                </a:cubicBezTo>
                <a:lnTo>
                  <a:pt x="8424579" y="1996141"/>
                </a:lnTo>
                <a:lnTo>
                  <a:pt x="0" y="1996141"/>
                </a:lnTo>
                <a:close/>
              </a:path>
            </a:pathLst>
          </a:custGeom>
          <a:solidFill>
            <a:srgbClr val="0D0D0D">
              <a:alpha val="40000"/>
            </a:srgbClr>
          </a:solidFill>
          <a:ln>
            <a:solidFill>
              <a:srgbClr val="2F528F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A1D1AA-8EFF-4D89-A1B2-0A971E50B752}"/>
              </a:ext>
            </a:extLst>
          </p:cNvPr>
          <p:cNvCxnSpPr/>
          <p:nvPr/>
        </p:nvCxnSpPr>
        <p:spPr>
          <a:xfrm>
            <a:off x="9108141" y="2832847"/>
            <a:ext cx="71718" cy="2328152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4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the metadata views to access the “Choice” Labels from Dataverse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8DD4-D642-4ABC-8B23-6CB26A928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448658"/>
            <a:ext cx="3579062" cy="342033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The auto-created table views only return the numeric value associated with ‘Choice’ fields, State Code or Status Reason.</a:t>
            </a:r>
          </a:p>
          <a:p>
            <a:r>
              <a:rPr lang="en-US" sz="2000" dirty="0"/>
              <a:t>In a view, join the base table to the appropriate Metadata table to retrieve the needed label.</a:t>
            </a:r>
          </a:p>
          <a:p>
            <a:r>
              <a:rPr lang="en-US" sz="2000" b="0" i="0" dirty="0">
                <a:effectLst/>
              </a:rPr>
              <a:t>Documentation is here: </a:t>
            </a:r>
            <a:r>
              <a:rPr lang="en-US" sz="2400" dirty="0">
                <a:hlinkClick r:id="rId2"/>
              </a:rPr>
              <a:t>Access Dataverse choice labels directly from Azure Synapse Link for Dataverse - Power Apps</a:t>
            </a:r>
            <a:endParaRPr lang="en-US" sz="1800" dirty="0"/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00A50850-31A7-5644-6C85-F8C307BC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567" y="759147"/>
            <a:ext cx="7349511" cy="533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88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Create views for use as your report source.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D432DE1-6882-48C1-81F2-94A2243D9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A30799-23F7-4BF7-88D9-04139F25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7980"/>
            <a:ext cx="3932237" cy="3561007"/>
          </a:xfrm>
        </p:spPr>
        <p:txBody>
          <a:bodyPr>
            <a:normAutofit/>
          </a:bodyPr>
          <a:lstStyle/>
          <a:p>
            <a:r>
              <a:rPr lang="en-US" sz="2400" dirty="0"/>
              <a:t>Remove unneeded records and columns.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Use the metadata views to resolve the choice labels and make it easier for your builders.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1819EB-6081-448C-914B-94C10DA59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518" y="707840"/>
            <a:ext cx="6062635" cy="495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9D31C8-3979-4E9C-9459-2291D7338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30" y="1127484"/>
            <a:ext cx="6062635" cy="495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7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2CF-6007-4417-AB2D-98A869E5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Power BI to the newly created views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CCA581-964E-45C6-8612-8D670FDD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1A91E-DDC8-476D-8502-A6B001A0E308}"/>
              </a:ext>
            </a:extLst>
          </p:cNvPr>
          <p:cNvGrpSpPr/>
          <p:nvPr/>
        </p:nvGrpSpPr>
        <p:grpSpPr>
          <a:xfrm>
            <a:off x="1159016" y="1604316"/>
            <a:ext cx="10081697" cy="4994507"/>
            <a:chOff x="838200" y="1604315"/>
            <a:chExt cx="10701950" cy="5253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E1BE1D-7FE4-4D12-98DA-454D4D78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04315"/>
              <a:ext cx="10701950" cy="5253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9ADAF-BA8B-4A83-961D-C559A8417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2826" y="2634933"/>
              <a:ext cx="8267324" cy="422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87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47B1-B891-42BC-8F39-7F101150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Completion of Basic Connectivity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3403659691"/>
                  </p:ext>
                </p:extLst>
              </p:nvPr>
            </p:nvGraphicFramePr>
            <p:xfrm>
              <a:off x="4493297" y="1934134"/>
              <a:ext cx="7493964" cy="44894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3297" y="1934134"/>
                <a:ext cx="7493964" cy="448944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91ABC3-7E55-49E5-897F-A87311B71F41}"/>
              </a:ext>
            </a:extLst>
          </p:cNvPr>
          <p:cNvSpPr/>
          <p:nvPr/>
        </p:nvSpPr>
        <p:spPr bwMode="auto">
          <a:xfrm>
            <a:off x="965800" y="1961161"/>
            <a:ext cx="3093666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E0BC623-7A92-4401-B427-9C4D9FE4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0477" y="4500073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E3B16-C647-4B3D-8DD8-922D061F114D}"/>
              </a:ext>
            </a:extLst>
          </p:cNvPr>
          <p:cNvSpPr/>
          <p:nvPr/>
        </p:nvSpPr>
        <p:spPr bwMode="auto">
          <a:xfrm>
            <a:off x="908624" y="3365611"/>
            <a:ext cx="3150844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979B9-AB50-4C8E-96C2-A81AEE879F5F}"/>
              </a:ext>
            </a:extLst>
          </p:cNvPr>
          <p:cNvSpPr/>
          <p:nvPr/>
        </p:nvSpPr>
        <p:spPr bwMode="auto">
          <a:xfrm>
            <a:off x="908623" y="5500373"/>
            <a:ext cx="3150843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226AE-826A-4C5D-BEDA-3A31A3FDBF12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TextBox 226">
            <a:extLst>
              <a:ext uri="{FF2B5EF4-FFF2-40B4-BE49-F238E27FC236}">
                <a16:creationId xmlns:a16="http://schemas.microsoft.com/office/drawing/2014/main" id="{E1083124-6482-42C6-A233-843A29E44028}"/>
              </a:ext>
            </a:extLst>
          </p:cNvPr>
          <p:cNvSpPr txBox="1"/>
          <p:nvPr/>
        </p:nvSpPr>
        <p:spPr>
          <a:xfrm>
            <a:off x="2310304" y="5708439"/>
            <a:ext cx="1613835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4E5C8-468F-4F09-99DB-8AD4B3A14ADD}"/>
              </a:ext>
            </a:extLst>
          </p:cNvPr>
          <p:cNvGrpSpPr/>
          <p:nvPr/>
        </p:nvGrpSpPr>
        <p:grpSpPr>
          <a:xfrm>
            <a:off x="1456653" y="5759157"/>
            <a:ext cx="479602" cy="419822"/>
            <a:chOff x="6560437" y="5493393"/>
            <a:chExt cx="479602" cy="419822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F55DAA07-EDBA-42F6-A8E4-0593F03A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1378E50-C816-462A-B263-76E6CD7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B198FF52-DA6C-4E3F-A346-B5D3B38C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30D405-AD84-44FF-9C8F-F70135C9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0EA2258-5238-470B-ADB7-309D4F0A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D8D9A9B-3B58-4DA9-B46F-5B21A83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A91CBDA-6902-47ED-BA1F-8E840903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88D139F-F829-4533-8273-459CF082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215A319-1646-4E80-B6E9-8984FA2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63734AA-BB41-4BEF-B7AE-A9D76A35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413D860-6078-4928-BEB1-EF4D6B07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6FD0C30-E1B6-41C9-8854-D5906B7A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B901116-2A79-4FA0-B504-8F318378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8026161-4195-4151-BDE6-279D8983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1251B76-EC92-41BC-B367-01241DAB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BC5AAF9-D9E1-4290-9BBA-4210D4C5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2E69A85C-C0A4-4A2E-AF2E-5BB97FFF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5D4F0E98-7E71-4BED-B4D6-51F5B83E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TextBox 320">
            <a:extLst>
              <a:ext uri="{FF2B5EF4-FFF2-40B4-BE49-F238E27FC236}">
                <a16:creationId xmlns:a16="http://schemas.microsoft.com/office/drawing/2014/main" id="{ADCFC36A-0EED-4617-BEF7-78F040701FD4}"/>
              </a:ext>
            </a:extLst>
          </p:cNvPr>
          <p:cNvSpPr txBox="1"/>
          <p:nvPr/>
        </p:nvSpPr>
        <p:spPr>
          <a:xfrm>
            <a:off x="1937434" y="2147342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4" name="TextBox 109">
            <a:extLst>
              <a:ext uri="{FF2B5EF4-FFF2-40B4-BE49-F238E27FC236}">
                <a16:creationId xmlns:a16="http://schemas.microsoft.com/office/drawing/2014/main" id="{C760FA40-6501-42A0-9738-E7A86B82C19C}"/>
              </a:ext>
            </a:extLst>
          </p:cNvPr>
          <p:cNvSpPr txBox="1"/>
          <p:nvPr/>
        </p:nvSpPr>
        <p:spPr>
          <a:xfrm>
            <a:off x="1698492" y="3469815"/>
            <a:ext cx="230451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0288D8A4-F585-46B6-8F2A-274F2B463B4D}"/>
              </a:ext>
            </a:extLst>
          </p:cNvPr>
          <p:cNvSpPr/>
          <p:nvPr/>
        </p:nvSpPr>
        <p:spPr>
          <a:xfrm>
            <a:off x="1286921" y="4030576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AF1B5D90-9F91-4A47-A8E7-00CC7E046B7E}"/>
              </a:ext>
            </a:extLst>
          </p:cNvPr>
          <p:cNvSpPr/>
          <p:nvPr/>
        </p:nvSpPr>
        <p:spPr>
          <a:xfrm>
            <a:off x="2906114" y="4022695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FA7C46-4ED1-4F30-B4C3-D6482EDB430E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V="1">
            <a:off x="908624" y="2414646"/>
            <a:ext cx="57177" cy="3539212"/>
          </a:xfrm>
          <a:prstGeom prst="bentConnector3">
            <a:avLst>
              <a:gd name="adj1" fmla="val 1088422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CE1CF-4BC0-4BA9-97A9-4E996E4EFD9C}"/>
              </a:ext>
            </a:extLst>
          </p:cNvPr>
          <p:cNvCxnSpPr/>
          <p:nvPr/>
        </p:nvCxnSpPr>
        <p:spPr>
          <a:xfrm flipV="1">
            <a:off x="1708951" y="4995417"/>
            <a:ext cx="0" cy="670173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5ACA48-B806-4AA8-9593-6EB089224686}"/>
              </a:ext>
            </a:extLst>
          </p:cNvPr>
          <p:cNvCxnSpPr>
            <a:cxnSpLocks/>
            <a:stCxn id="35" idx="4"/>
            <a:endCxn id="36" idx="2"/>
          </p:cNvCxnSpPr>
          <p:nvPr/>
        </p:nvCxnSpPr>
        <p:spPr>
          <a:xfrm flipV="1">
            <a:off x="2098557" y="4428127"/>
            <a:ext cx="807557" cy="7881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FF94B3-1FDE-49AA-83AA-FAA49181449F}"/>
              </a:ext>
            </a:extLst>
          </p:cNvPr>
          <p:cNvCxnSpPr>
            <a:cxnSpLocks/>
            <a:stCxn id="36" idx="4"/>
          </p:cNvCxnSpPr>
          <p:nvPr/>
        </p:nvCxnSpPr>
        <p:spPr>
          <a:xfrm flipV="1">
            <a:off x="3717750" y="4422280"/>
            <a:ext cx="807557" cy="5847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aphic 8">
            <a:extLst>
              <a:ext uri="{FF2B5EF4-FFF2-40B4-BE49-F238E27FC236}">
                <a16:creationId xmlns:a16="http://schemas.microsoft.com/office/drawing/2014/main" id="{83437E27-F346-43BC-B432-9549981BA566}"/>
              </a:ext>
            </a:extLst>
          </p:cNvPr>
          <p:cNvGrpSpPr/>
          <p:nvPr/>
        </p:nvGrpSpPr>
        <p:grpSpPr>
          <a:xfrm>
            <a:off x="1028826" y="2100017"/>
            <a:ext cx="736133" cy="564832"/>
            <a:chOff x="1534629" y="2953882"/>
            <a:chExt cx="736133" cy="5648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381FAA0-37D7-4FC9-86A3-7AC0973B067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1187CC-8CB9-4789-9708-738B51532B7D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D9AF4D-454F-492D-9077-5587E7FE25C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087C22-D427-40C7-926A-A6766733A41C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0A1181-510A-4D37-BA75-0E0ED2FA6578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0FA667-3FEA-451C-9DD1-2910889E2E87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22">
            <a:extLst>
              <a:ext uri="{FF2B5EF4-FFF2-40B4-BE49-F238E27FC236}">
                <a16:creationId xmlns:a16="http://schemas.microsoft.com/office/drawing/2014/main" id="{44277D03-ECEB-4202-B36C-48A2F9F8ACA3}"/>
              </a:ext>
            </a:extLst>
          </p:cNvPr>
          <p:cNvGrpSpPr/>
          <p:nvPr/>
        </p:nvGrpSpPr>
        <p:grpSpPr>
          <a:xfrm>
            <a:off x="1144193" y="3423613"/>
            <a:ext cx="439774" cy="505336"/>
            <a:chOff x="4356524" y="2186718"/>
            <a:chExt cx="439774" cy="5053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14017-9215-4EAA-A806-E69E09C6D7E1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4C3768-17C4-4818-9289-A8674E518CA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3FB44-6779-4C1D-8C69-E53EA998C1A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BE02DE3-6F96-4723-9655-027831FE06B5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E634F8-C6B5-4D2E-A0A2-81EB21D681F8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9D09C3-31F1-411C-BDF6-CBAEBB3CDDD2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381282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Azure Synapse Link for Dataverse </a:t>
            </a:r>
            <a:endParaRPr lang="en-US" sz="5400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0976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221" y="217577"/>
            <a:ext cx="1540579" cy="1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8680"/>
              </p:ext>
            </p:extLst>
          </p:nvPr>
        </p:nvGraphicFramePr>
        <p:xfrm>
          <a:off x="586739" y="1793040"/>
          <a:ext cx="11161507" cy="4464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4025602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464858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671047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8153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Criteria/Complexity</a:t>
                      </a:r>
                      <a:endParaRPr lang="en-US" sz="2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Dataset query result size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– 80mb per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– Massive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Query complexity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Dataverse – Power Query /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Synapse – Spark, SQL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 mash-up flexibility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Power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Data Warehouse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Latency / Delay of data availability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Real time results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Near Real-time or Hourly Snapshots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Effort to implement user context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Inherits Existing Security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</a:p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Row-Level Security in Power BI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Which connection is ‘right’ for my use case? </a:t>
            </a:r>
            <a:br>
              <a:rPr lang="en-US" dirty="0"/>
            </a:br>
            <a:r>
              <a:rPr lang="en-US" dirty="0"/>
              <a:t>A: It depends.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226FC-A176-4AE6-B48B-D65EC5C76A9C}"/>
              </a:ext>
            </a:extLst>
          </p:cNvPr>
          <p:cNvSpPr/>
          <p:nvPr/>
        </p:nvSpPr>
        <p:spPr>
          <a:xfrm>
            <a:off x="586739" y="3503594"/>
            <a:ext cx="11161507" cy="71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B3712-62CC-499E-9D59-6C71AA58C656}"/>
              </a:ext>
            </a:extLst>
          </p:cNvPr>
          <p:cNvSpPr/>
          <p:nvPr/>
        </p:nvSpPr>
        <p:spPr>
          <a:xfrm>
            <a:off x="586739" y="4906358"/>
            <a:ext cx="11161507" cy="67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D2BE3-9A5D-42BB-BCCE-719A16481B14}"/>
              </a:ext>
            </a:extLst>
          </p:cNvPr>
          <p:cNvSpPr/>
          <p:nvPr/>
        </p:nvSpPr>
        <p:spPr>
          <a:xfrm>
            <a:off x="586739" y="2804175"/>
            <a:ext cx="11161507" cy="6994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1069C-1188-4E23-99F9-701A749FE5F0}"/>
              </a:ext>
            </a:extLst>
          </p:cNvPr>
          <p:cNvSpPr/>
          <p:nvPr/>
        </p:nvSpPr>
        <p:spPr>
          <a:xfrm>
            <a:off x="586739" y="4218336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167FF-D4E1-4F20-A2BC-F31A2656669C}"/>
              </a:ext>
            </a:extLst>
          </p:cNvPr>
          <p:cNvSpPr/>
          <p:nvPr/>
        </p:nvSpPr>
        <p:spPr>
          <a:xfrm>
            <a:off x="586739" y="5577062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FC556-52DD-44A6-AD29-09C81B91DEB4}"/>
              </a:ext>
            </a:extLst>
          </p:cNvPr>
          <p:cNvSpPr/>
          <p:nvPr/>
        </p:nvSpPr>
        <p:spPr>
          <a:xfrm>
            <a:off x="1539089" y="994811"/>
            <a:ext cx="3037184" cy="656198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5015752" y="1859423"/>
            <a:ext cx="6252883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2000">
                <a:srgbClr val="492A4A"/>
              </a:gs>
              <a:gs pos="100000">
                <a:srgbClr val="C000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5374247" y="2058439"/>
            <a:ext cx="869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066198" y="2060703"/>
            <a:ext cx="96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Higher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10" grpId="0" animBg="1"/>
      <p:bldP spid="8" grpId="0" animBg="1"/>
      <p:bldP spid="20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8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Resources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Developing Power BI </a:t>
            </a:r>
            <a:br>
              <a:rPr lang="en-US" dirty="0"/>
            </a:br>
            <a:r>
              <a:rPr lang="en-US" dirty="0"/>
              <a:t>for Dataverse + Power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1956-8401-4C09-A8EC-BD4CC52A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2243"/>
            <a:ext cx="6224039" cy="41847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YouTube: Hands-on presentation for Power BI Dev Camp</a:t>
            </a:r>
            <a:br>
              <a:rPr lang="en-US" dirty="0"/>
            </a:br>
            <a:r>
              <a:rPr lang="en-US" sz="2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https://www.youtube.com/watch?v=9ZGpK2waM5Y</a:t>
            </a:r>
            <a:endParaRPr lang="en-US" sz="2200" dirty="0"/>
          </a:p>
          <a:p>
            <a:pPr marL="0" indent="0">
              <a:buNone/>
            </a:pPr>
            <a:b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 BI PBIX template reports</a:t>
            </a:r>
            <a:br>
              <a:rPr lang="en-US" dirty="0"/>
            </a:br>
            <a:r>
              <a:rPr lang="en-US" sz="2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https://github.com/PowerBiDevCamp/Camp-Sessions/tree/master/PBIX</a:t>
            </a:r>
            <a:br>
              <a:rPr lang="en-US" sz="2200" dirty="0"/>
            </a:br>
            <a:endParaRPr lang="en-US" sz="2200" dirty="0"/>
          </a:p>
          <a:p>
            <a:pPr marL="0" lv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PowerPoint deck:</a:t>
            </a:r>
            <a:br>
              <a:rPr lang="en-US" dirty="0"/>
            </a:br>
            <a:r>
              <a:rPr lang="en-US" sz="2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https://github.com/PowerBiDevCamp/Camp-Sessions/raw/master/Session%2014%20-%20Power%20BI%20with%20Dataverse.pptx</a:t>
            </a:r>
            <a:r>
              <a:rPr lang="en-US" sz="2200" dirty="0"/>
              <a:t>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889045" y="2574906"/>
            <a:ext cx="5676241" cy="35350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buSzPts val="1000"/>
              <a:tabLst>
                <a:tab pos="457200" algn="l"/>
              </a:tabLst>
            </a:pPr>
            <a:endParaRPr lang="en-US" sz="2000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B035C5ED-9FE5-4E5E-BC30-253D4FBD8E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39" y="3141652"/>
            <a:ext cx="4632995" cy="260606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043805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7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>
                <a:solidFill>
                  <a:srgbClr val="FFFFFF"/>
                </a:solidFill>
                <a:ea typeface="+mj-ea"/>
                <a:cs typeface="+mj-cs"/>
              </a:rPr>
              <a:t>Agenda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30" name="Text Placeholder 6">
            <a:extLst>
              <a:ext uri="{FF2B5EF4-FFF2-40B4-BE49-F238E27FC236}">
                <a16:creationId xmlns:a16="http://schemas.microsoft.com/office/drawing/2014/main" id="{EFE9E920-5986-4CC3-8C21-83374ADB17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7275634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85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842" y="365125"/>
            <a:ext cx="105639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Microsoft Learn: design effective reports in Power BI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4A2DE9-579D-4F5F-80DC-6FCB97BFB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42" y="2017833"/>
            <a:ext cx="5971442" cy="3992075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Just like designers are rarely developers</a:t>
            </a:r>
            <a:r>
              <a:rPr lang="en-US" sz="2400"/>
              <a:t>, developers </a:t>
            </a:r>
            <a:r>
              <a:rPr lang="en-US" sz="2400" dirty="0"/>
              <a:t>are rarely aesthetically gifted designers – but delivering an un-designed (or poorly designed report) is almost never an effective result for the end-user.</a:t>
            </a:r>
          </a:p>
          <a:p>
            <a:pPr lvl="0"/>
            <a:r>
              <a:rPr lang="en-US" sz="2400" dirty="0"/>
              <a:t>The needed skill can be learned and applied by following a straightforward process to design and deliver compelling Power BI reports. </a:t>
            </a:r>
          </a:p>
          <a:p>
            <a:pPr lvl="0"/>
            <a:r>
              <a:rPr lang="en-US" sz="2400" dirty="0"/>
              <a:t>Proven design process created by leading report design experts.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5596502" y="2405894"/>
            <a:ext cx="5754895" cy="21661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 indent="-228600">
              <a:lnSpc>
                <a:spcPct val="90000"/>
              </a:lnSpc>
              <a:spcBef>
                <a:spcPts val="1200"/>
              </a:spcBef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3E488-31B1-4BCB-82AD-DDCF9B91D4FA}"/>
              </a:ext>
            </a:extLst>
          </p:cNvPr>
          <p:cNvSpPr txBox="1"/>
          <p:nvPr/>
        </p:nvSpPr>
        <p:spPr>
          <a:xfrm>
            <a:off x="838200" y="1295884"/>
            <a:ext cx="10189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https://docs.microsoft.com/en-us/learn/paths/power-bi-effective/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634890D4-E39E-4FA9-B956-F9656F130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523" y="2090223"/>
            <a:ext cx="4323635" cy="3102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17906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 spc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Microsoft Docs</a:t>
            </a:r>
            <a:endParaRPr lang="en-US" sz="4000" b="1" kern="12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E8483-92C5-44D3-B8AD-57FF80F49C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37826" y="-6"/>
            <a:ext cx="8154173" cy="6847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SQL to query data (</a:t>
            </a:r>
            <a:r>
              <a:rPr lang="en-US" sz="1600" b="1" i="0" u="none" strike="noStrike" dirty="0">
                <a:solidFill>
                  <a:schemeClr val="accent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)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How Dataverse SQL differs from Transact-SQL (</a:t>
            </a:r>
            <a:r>
              <a:rPr lang="en-US" sz="1600" b="1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Power BI with Dataverse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Overview (</a:t>
            </a:r>
            <a:r>
              <a:rPr lang="en-US" sz="1600" b="1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View table data in Power BI Desktop (</a:t>
            </a:r>
            <a:r>
              <a:rPr lang="en-US" sz="1600" b="1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Query Dataverse connector (</a:t>
            </a:r>
            <a:r>
              <a:rPr lang="en-US" sz="1600" b="1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 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Power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Create or edit a Power BI embedded system dashboard (</a:t>
            </a:r>
            <a:r>
              <a:rPr lang="en-US" sz="1600" b="1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Add or edit Power BI visualizations on your dashboard (</a:t>
            </a:r>
            <a:r>
              <a:rPr lang="en-US" sz="1600" b="1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Embed a Power BI report in a model-driven app main form (</a:t>
            </a:r>
            <a:r>
              <a:rPr lang="en-US" sz="1600" b="1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tile control in Power Apps (</a:t>
            </a:r>
            <a:r>
              <a:rPr lang="en-US" sz="1600" b="1" dirty="0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Dynamics 365 Finance and Operations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Analytical Workspaces (using Power BI Embedded) (</a:t>
            </a:r>
            <a:r>
              <a:rPr lang="en-US" sz="1600" b="1" dirty="0">
                <a:solidFill>
                  <a:schemeClr val="accent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Embedded integration (</a:t>
            </a:r>
            <a:r>
              <a:rPr lang="en-US" sz="1600" b="1" dirty="0">
                <a:solidFill>
                  <a:schemeClr val="accent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Customize embedded reports in analytical workspaces (</a:t>
            </a:r>
            <a:r>
              <a:rPr lang="en-US" sz="1600" b="1" dirty="0">
                <a:solidFill>
                  <a:schemeClr val="accent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Power BI DirectQuery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guidance in Power BI Desktop  (</a:t>
            </a:r>
            <a:r>
              <a:rPr lang="en-US" sz="1600" b="1" dirty="0">
                <a:solidFill>
                  <a:schemeClr val="accent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troubleshooting in Power BI Desktop (</a:t>
            </a:r>
            <a:r>
              <a:rPr lang="en-US" sz="1600" b="1" dirty="0">
                <a:solidFill>
                  <a:schemeClr val="accent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6365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2295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37" y="1516596"/>
            <a:ext cx="11995598" cy="29933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72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Thank you!</a:t>
            </a:r>
            <a:br>
              <a:rPr lang="en-US" sz="72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https://github.com/mscottsewell/PowerBI-Dataverse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 </a:t>
            </a:r>
            <a:endParaRPr lang="en-US" sz="4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56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818984"/>
            <a:ext cx="7350064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BI integration in </a:t>
            </a:r>
            <a:b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Apps &amp; Dynamics 365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3E9C2-10DC-49E4-821B-A5B10FD5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114800" cy="4114800"/>
          </a:xfrm>
        </p:spPr>
        <p:txBody>
          <a:bodyPr/>
          <a:lstStyle/>
          <a:p>
            <a:r>
              <a:rPr lang="en-US" dirty="0"/>
              <a:t>Welcome your app users with user-contextualized insights.</a:t>
            </a:r>
          </a:p>
          <a:p>
            <a:endParaRPr lang="en-US" dirty="0"/>
          </a:p>
          <a:p>
            <a:r>
              <a:rPr lang="en-US" dirty="0"/>
              <a:t>Act on the data presented in the report by integrating flows and canvas app visuals.</a:t>
            </a:r>
          </a:p>
        </p:txBody>
      </p:sp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DD838190-B4FA-4677-844A-0A72AF8B8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38219" cy="420624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84EC886-4E0E-47A7-B171-8C4038FFA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38217" cy="420624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Reports in forms can be contextualized to the record, offering a 360 view.</a:t>
            </a:r>
          </a:p>
          <a:p>
            <a:endParaRPr lang="en-US" dirty="0"/>
          </a:p>
          <a:p>
            <a:r>
              <a:rPr lang="en-US" dirty="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dashboard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Official documentation: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environment variables to point to different Power BI workspaces and reports in  dev/test/prod etc.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D36876-D057-46E4-87BF-C9ADEB02D3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44AAA-EB91-4D44-9B63-4EB356B25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17920" cy="428301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webextensions/webextension1.xml><?xml version="1.0" encoding="utf-8"?>
<we:webextension xmlns:we="http://schemas.microsoft.com/office/webextensions/webextension/2010/11" id="{45EF7AF9-1B6F-4F83-82BF-73FA73ED6741}">
  <we:reference id="wa200003251" version="2.0.0.1" store="en-US" storeType="OMEX"/>
  <we:alternateReferences>
    <we:reference id="wa200003251" version="2.0.0.1" store="wa200003251" storeType="OMEX"/>
  </we:alternateReferences>
  <we:properties>
    <we:property name="backgroundColor" value="&quot;rgb(243,243,248)&quot;"/>
    <we:property name="bookmark" value="&quot;H4sIAAAAAAAAA+1c+28bNxL+VwQBRe8Atxi+yfyWx/WB5oWkDxyK/DAkZ+1tZK1utUrqC/K/33AlJbElWcraTtzmjACWuNzhcDjzzTcknTfjXM9nEzx7jKc0vjO+1zQvT7F9OdLjo/H0fJtKWmjrvdbeQbZAUZVezayrm+l8fOfNuMP2mLpf6/kCJ0UgN/4+DhrBSHAxEiEET4Hi+MXRGCeTp3hc+lQ4mdPReEbtvJnipP4vLUXwo65d0NujMf05mzQtloGed9hRGewVd+fvrKD4VrEemLr6FT2n1C1bn9GsabvV92ilqARrAVa7SBCE8vzOfPm0V35/f+5U1ZOOxy0f48pmb8bf9Y3l08piq4ajcXc2K9/vs8rHTVsnnIz7ybQ0X+r+Zny/mSxO+0//Otf+vFm0iZ5R1T+adnV3xpKezIqSi2nd1Wy5t2yap23DhusfFtMslq0nzev7LfGweXxH8PelRnpDR/1eybv5FU4Tv3C0mmXp/OvayJJltM0pL+ib8cpXGu65RbGz0X2c0DRjMcDPvWx4y+v92wm11L9/v5nmulvN8+40l18PqeqW5jidYVvP18ZZf/upLv1Yi/cdD7Db8kuv6wVbPaMJFn8ZPWqm3Un/9Fl9fNKLfljz7Hmpyvxxsijvf2Mfcp9zvR433ebol6sPn0v96WIy6fXvf168vS4n/GCt9yu43SfFhk+KTx84PIn5iMPnmC7RVG1oqm5CU9YrL1K3oeSqfbQa6ewSTeWGpvJmbXo2evJ6WnDxgs596xZFuSGelSF6PDinqfE6mOTRi8BZRiapDHwGM2+z7gVNK1v5bBGEA0M6JtR9TrlNDlEi/VWfSxlzO6ynq9zlE0KOyRjIAVE4F2TaSG/b12fXDK+UM0pMHpIsfrxgtPmqy5Ww9F3a5HF7wCxSf9+Ko18/mdH069L1xbXi6Ecl8ze3CB3hA3U+IBDndXlEOF+0dC3KPKNXNF3QqCzEFm3Kkszr6fFkRSF7oth/WjrXuFpMp1TM1cQ/qATVnTf8StNmau+d9d70oG7XHFIcbaT3G7Jq8b0lgeUuf3zASt8F98GOPmT4Fz21cVZiBsYDECFqlSCZfCAqSJ9EBdbGygUuD4QP2rxHijUZeFCo+7XRy9E/Vgs/ejL950HwcY+610RbDHhFBOnnVdoeNq/Zj5rFktOW5ucz3CK3PLmb8+aDx83r4pEs6u4pi2E+943lmdWn9AvPne1UHl34+stsdu2DissHvSESeX5Fdxl5Fxx+Evw593C0VvcbprmPRl+N7p/g9Dag5FYtL1XrZljhQQu7ftRMR/8m7ru9YjgA219jYWU4mfAytN1FjL85eL3iPJfgW8UUHCNwiEBRJxtchDLepTOOq62Zx/iqPsauac9Pusj1NiQKStgQDWhpQBq7V+6M08IlMsnIELRAoOSIpGOhfq/M+QnOaFNWikgRPU/eJKGUjeDyUFmctiogm6XSxlM2SikzVJYkpS1KaTWiChTJg96dDD9lcH/XMEHBeTf6ahjQXCOLuDfB6cshofpyVh/IweRFDnZjpiyBeDTOlutPaRVECEJgAqnxdqz7mvr+OB09rWc04Wrub+QARYZVojJWyxiDK9W/U2E/FtSnhcNuyDIpV5aAwxYCeaM0WLhd6/hbs62C+SuvnwyokweZAZzI4AMnm+E2/wTT/PTF6+j7BifXZnDnQlAouWJzRgSnAwU9NGBIBOFzDqC81D6oKPR+ooA9St9bdB0bZUNk5Q2CtuCTCUgOFKs7OJ5VqEyEykAKYCBabwZPVWbtKIfAbgoSkXQCvOJUt55y/T3g5nPmsM+/Wf25tHmEU/bdy/X53KD1iTW5KvG9CV2GQHnx+ucdppeUl15zvzmNzdai9XOQ4vOAcbM7k/u9f1kda1n5WDlryQnNxaeEsJ9Z3IIjmJtBj489u/qiI/UvmP/2IsisftV0P2Oc0EXA2Bqqz5rXH3FSNsjrr9+FixFWl5PKm6dNLjM/qXPuT34K58pV4BrROOIiXaayc3bJKea1R+HP1LZ1x6I2l3n96FMBwt2Uysb91kNEGjXtiNte1ezdtycCvoxwvMX5eyAoHOj1q+MhnM7Xd/aWg7XNZHktsB+edZuwtpPls/8sqD3j8frnH4zz7XvB/EI9Z4UnOJuXxSn3A7mJIaGo9xOd3eSUythP6+l0PXDx1nM6r8Pw282426H4eXncqW2W18rWU1pfSCg3uFY7lJhlMMqnVDbKTAjZeroS7P1QU4ttOjl7WNZi02rvng+Cow/eZjxqibrR+6b+0HQ56nWB1d3j45aOcX3mu2Mqt3Gq3y2mK3xQtwYZ/04w3Z/0PMLZ5u5N1sJZnROG5LMGLQX29xIvFdfRn11s/txy5CaMT5JcpmSENA5ccF8mL7lElWUIPLk02vev6KROdP6AcnxK7XHvdhk77C08W45alHhHJN/08yq/t13zesBv5OZ1f9VrfTC0NYm+uy92Y2m0d6ioKKA3ZFKQxibj5P6z4V3nmkZD5NQhDYFRiukz7pe109VL7rHoXTIgJBhK0Ye9rn7tO/5no3cF5938x2LenXLy3FmTXuhynS53TNOlL2143fs7T4fdfqp23X7aNo1D7j7d0M306lAzX3Y9HR68i7OeZu2I3OmCDV0nRo622xPBS4lHBwX78365by7Ur8VPl0CQjYjOCVQeZMrowcD+cPv/NtiXkFA+Ym2WvqRMdKaSydgIICmCtnF4IqhAEMpczn6FlwkzGrdX2uVHagZdkC7oQKCyABAh7ydlO078dAXSqhAh5cgRlHSw+7PevsNNoUlWOlFSJaUCZ+UrivRoyBpjhNcBc+YvB9wB25HnSTMLFajBG7Q2WbA4+F6VFC46z/rkUG73xmhhsKykCaskweXoQpCWkt1/JrxDVqzQSlPuGhubY0o2ycH3vUzOkIIuf3VilAX+of3LuUOWllBpsBnY3yQahZT2e+4OWQz0SlivVKbsdFDCDPcJqazgSbJCOZciRUHaH/K7ZPE6YtIc55hCFJGJ32C9QmRiG0CFbMo9uwxWDPYvH1zFrpV1AjCMRy6CGiyLbcRcGRwEZH/g2MyDZSkGMotGasg+cDxKmwf7aorGVsExA9AxJAgq2cH3L533gSphFJsdIcvM3GKoLBFzxbMjza7FrsHu5fff0dghCyNbvrJFp0SAAZIaHI9Oy/KnCeyvPisF0dnhsiotQESdkyInhFQleQ7GHEZBGTVp6YUygjPIcF+1kV/mEpGRmlEQtCI5GFcN80xnCUQBHkD+R4Pxi7WKzDJs9howJa0RBvuEFtIZitlwqZkF/0o4OIaIggLlLGguq8FzdA/HVcvFeWUEuVJUiywl+9hg/6IgvXQOQHtIAh3g/rtJu+JRJad9Sj6gdMCqhQO2tXZhjoPKGy0FR6QMFNDYwb7KnBNCBchAz5FordBIgzGaBFlyZD1yZDJYp+H3x2WKiYM6eoii3Aszmgb7hApEIodsZQwasfj+/ut0O+MRtUEwRmcpshJahTRUVnYoCKwpkc3FZAxCD/YvEryI1jPdAaE0o2vCwT5RmBJDAzKXVkyojQxisE8QoROVdBiU5FxL6grxyBnNBOuDIp0jcRoKeXh+lFQxLtvIXNNHCQloMBZaVMInopQyM1YuRUANlhU8aGBtJKqso7cpD9fLxRS1JOe0ZSYndNZuMOZQMRPTAM9xlBmAJFOwwbHNZJDtLjxXlMoldlY32O9dpMoKZVEI5l6es2QaHI8cjNoxy2QaIUzxCiMG57TgmAEwsSQCSlgK8eF527hsuQxyxGQpYIpKyv0F/S57OcdgmGT2XgqMwNRicDyiy56VEZ6dw2gbQwjDeXQVJSaTNZuMa48glRrsX0zgNMOfjCoz2CsO7QN2GHbOEVPOVQkiaUFx5h5eIxtXaU2M9ToIy2CWjKyGyXq78X8JfN82i1m/bUXSZWYX7MpaOIfGKddXJPX8h+WFneV/8lN8gVk9MeMiDaUiYpxf4sOFnrw4J/Ukt8u/1hXeBp2qJCgmHkYHbbeK74MAyqGbBUPKhCAScZW6XRVDPjFtlppxIXO36NMFVZan9B9qIlMCrujBG44yG4CHitulWxfYUcF6HiFwFmIcVNt17tXetuHYLLr5DBM9xSlt2Xjs71dkyqvPuzYf+2HG6/Wryy2VA19Y7cj/D8ALy4AlSgAA&quot;"/>
    <we:property name="creatorTenantId" value="&quot;72f988bf-86f1-41af-91ab-2d7cd011db47&quot;"/>
    <we:property name="datasetId" value="&quot;3fd83cda-cd2b-4aa3-a95e-369dccc96ab4&quot;"/>
    <we:property name="embedUrl" value="&quot;/reportEmbed?reportId=e2886d9d-5f63-49fa-9dc7-f264d9c082cd&amp;groupId=ab9cd3aa-de85-4b21-8ed4-deb7c00b43c4&amp;w=2&amp;config=eyJjbHVzdGVyVXJsIjoiaHR0cHM6Ly9ERi1NU0lULVNDVVMtcmVkaXJlY3QuYW5hbHlzaXMud2luZG93cy5uZXQiLCJlbWJlZEZlYXR1cmVzIjp7Im1vZGVybkVtYmVkIjp0cnVlLCJhbmd1bGFyT25seVJlcG9ydEVtYmVkIjp0cnVlLCJjZXJ0aWZpZWRUZWxlbWV0cnlFbWJlZCI6dHJ1ZSwidXNhZ2VNZXRyaWNzVk5leHQiOnRydWUsInNraXBab25lUGF0Y2giOnRydWV9fQ%3D%3D&amp;disableSensitivityBanner=true&quot;"/>
    <we:property name="initialStateBookmark" value="&quot;H4sIAAAAAAAAA+1c+28bNxL+VwQBRe8Atxi+yf7mJH0hTyR94FAUhyE5a28ja3WrVVJfkP/9his5iS3JUtdW4rZnGLB2lzscDme++Yak/Gac6/lsgudP8IzGX43vNc3LM2xfjvT4aDxd3Xv69OHj4+cP//3k+PHXfLuZdXUznY+/ejPusD2h7qd6vsBJkcA3f/n1aIyTyTM8KVcVTuZ0NJ5RO2+mOKn/S8vG/KhrF/T2aEy/zyZNi0Xkiw47KmJfcXO+5r7Fl4p7xNTVr+gFpW559znNmrZbXUcrRSUkOLDaRYIglOd35sunvZq723Ojqp503G/5GFfmeDP+pr9ZPq2MsbpxNO7OZ+X6Pqt80rR1wsm4H0xL86Xub8b3m8nirP/09aX7L5pFm+g5Vf2jaVd35yzp6awouZjWXc2We8umedY2bLj+YTHNYnn3tHl9vyXuNo+/Eny91Eiv6ajfK3mcX+E08QtHq1GWxj9dGFmyjLY546l7M165QcMtNyh2PrqPE5pmLAb4oZcNb3m+fz6llvr37zfTXHercR5Pc/nziKpuaY6zGbb1/MI4F1cP69KOtXjfcA+7LS96Xa/Y6jlNsPjL6HEz7U77p8/rk9Ne9KOaR89TVcaPk0V5/wv7iNtcavWk6dZ7v159+FTqTxeTSa9///Pr29tywg/mereCm31SrPmk+PiBw4OYjzh8TugaTdWapuoQmrJeeZG6NSVX90erns6v0VSuaSoPa9Pz0dPX04KLV3Tu725QlG/E89JFjweXNDVeB5M8ehEcZJmkMvAJzLzJulc0rWzls0UQDgzpmFD3OeUuOUSJ9Fd9LmXM7bCernKXTwg5JmMgB0ThXJBpLb1tnp9tI7xRzigxuU+y+P6K0earJjfC0ndpk/vtAbNI/WUjjn7+dEbTz0vTX28VR/9QMn9zh9ARPlDnAwJxWZfHhPNFS7eizHN6RdMFjcpEbNCmTMm8np5MVhSyJ4r9p6VzjavFdErFXE38jUpQffWGX2naTO29896bHtTtBYcUR2vp/UBWLb63JLDc5LcPWOm74N7b0Yd0/2tPbZyVmIHxAESIWiVIJu+JCtInUYG1sXJBeyd80OY9UlyQgQeFut8avRz9YzXxo6fTf+4FH/eoe020wYA3RJB+XOXeo+Y1+1GzWHLacvvFDDfILU+Oc15/8KR5XTySRR2fsRjmc19YHll9Rj/y2NlO5dGVyx9ns1vvVFzf6YFI5OUZ3WbkbXD4UfDn0sPRhbpfMM19PPpsdP8Up3cBJTdqea1ah2GFe03sxaNmOvoXcdvNFcMe2P4aCyvDyYSnoe2uYvzh4PWG41yCbxVTcIzAIQJFnWxwEUp/1444rlZinuCr+gS7pr086CLX25AoKGFDNKClAWnsTrkzTgvXyCQjQ9ACgZIjko6F+p0y56c4o3VZKSJF9Dx4k4RSNoLLQ2Vx2qqAbJZKG0/ZKKXMUFmSlLYopdWIKlAkD3p7MvyYwf1NwwQF593os2FAc4ss4t4Epy+HhOrLWb0nB5NXOdjBTFkC8WicLdef0iqIEITABFLj3Zj3C+r7/XT0rJ7RhKu5v5ADFBlWicpYLWMMrlT/ToXdWFCfFQ67JsukXFkCDlsI5I3SYOFuzePPzaYK5s88fzKgTh5kBnAigw+cbIbb/CMM8+MXr6NvG5zcmsGdC0Gh5IrNGRGcDhT00IAhEYTPOYDyUvugotC7iQL2KH1v0XVslDWRlTcI2oJPJiA5UKzu4HhWoTIRKgMpgIFovRk8VJm1oxwCuylIRNIJ8IZDDRrBSHAxEiEET0wZdtXOZVX+EKtp71ZjP9mS2mOcsuHb/dbUvu64ahrda5nLzg+wtrZtbfq9jpdjUX6qJa3B+eBTkoxPv5twl1D8I2ty00rgELoMyW3Fy150mF5SXvrM/eYsNhur+E9RJVwO0MMu1e6BVocLrDJRq6MeRcJZk8vsnNY594vt/FTLysfKWUtOaBmChLCb4d2BrbDDQNYf3UP8WwPEnzDN7QSuWf2q6X7AOKGrOLURIZ43r/8AvRrk9bfvwsvlyZCrwPW4cQRSy1RWKa/ZMb71SPuB2rbuWNT6VF48+lhBf5xS2STZuGFLo6Yd8b1XNXvw3fHyv0fI3WFqMDDw9/T6Va2E0yKtd8NlZ20z6T8tu2fdJqztZPnsPwtqz7m//vkH/Xz5XjC/UM9Z4QnO5mVyyllMvsVcoKj3kM4POaTS97N6Or3ouHjrJZ0vwvDL9bjbovhledyIK87+wNzFkC4K1VKXr1aDMctglE+pLEqaELL1dCPY+67m+rdNp+ePylysW+3d80Fw9MHbjEctUTd6f6vfoF72eltgdXxy0tIJXqwlbBnKXRzqN4vpCh/UnUHGvxJM97tqj3G2vlKWtXBW54Qh+axBS4H9GdBrxXX0exeb3zdsbwrjkySXKRkhjQMX3N+Tl1yjyjIEnl4b7btndFInurwZPD6j9qR3u4wd9haeLXstSryrIN/04yp/Ny3/PeA3cvO6P1Z3sQm3MYm+W0c8WBrtHSoqCugNmRSksck4uXsfftsestEQOXVIQ2CUYvqMu2VtdfWSeyx6lwwICYZS9GGnq9/67sr56F1ReZx/W8y7M06eW+vOK01u0+VOaLr0pTWve794vt8yerVtGX3TMPZZUz/QtwCqfc183VcB4MG7OOtp1pbInS7Y0HVi5Gi7HRG8lHi0V7C/6Kf7cKF+K366BIJsRHROoPIgU0YPBnaH2/+Xuv4OCeUPzM3Sl5SJzlQyGRsBJEXQNg5PBBUIQpnLPrvwMmFG43ZKu3770qAL0gUdCFQWACLk3aRsy+6qrkBaFSKkHDmCkg52d9bbtZEsNMlKJ0qqpFTgrHxDkR4NWWOM8Dpgznyxx3m7LXmeNLNQgRq8QWuTBYuDz7BJ4aLzrE8O5SR1jBYGy0qasEoSXI4uBGkp2d3771tkxQqtNOVct7E5pmSTHHy2zuQMKejyDR+jLPAP7Z7OLbK0hEqDzcD+JtEopLTbc7fIYqBXwnqlMmWngxJmuE9IZQUPkhXKuRQpCtLukN8mi+cRk+Y4xxSiiEz8BusVIhPbACpkU840ZrBisH/54Cp2rawTgGE8chHUYFlsI+bK4CAg+wPHZh4sSzGQWTRSQ/aB41HaPNhXUzS2Co4ZgI4hQVDJDj7r6rwPVAmj2OwIWWbmFkNliZgrHh1pdi12DXYvv/s8zBZZGNnylS06JQIMkNTgeHRalq+BsL/6rBREZ4fLqrQAEXVOipwQUpXkORhzGAVl1KSlF8oIziDDfdVGfplLREZqRkHQiuRgXDXMM50lEAV4APmXBuMXaxWZZdjsNWBKWiMM9gktpDMUs+FSMwv+k3BwDBEFBcpZ0FxWg+foHo6rlovzyghypagWWUr2scH+RUF66RyA9pAEOsDd58C2xaNKTvuUfEDpgFULeyxrbcMcB5U3WgqOSBkooLGDfZU5J4QKkIGeI9FaoZEGYzQJsuTIeuTIZLBOw8/qyxQTB3X0EEU5g2c0DfYJFYhEDtnKGDRi8f3dRxe3xiNqg2CMzlJkJbQKaais7FAQWFMim4vJGIQe7F8keBKtZ7oDQmlG14SDfaIwJYYGZC6tmFAbGcRgnyBCJyrpMCjJuZbUDeKRM5oJ1gdFOkfiNBTy8PwoqWJctpG5po8SEtBgLLSohE9EKWVmrFyKgBosK3jQwNpIVFlHb1MerpeLKWpJzmnLTE7orN1gzKFiJqYBnuMoMwBJpmCDY5vJINtdeK4olUvsrG6w37tIlRXKohDMvTxnyTQ4HjkYtWOWyTRCmOIVRgzOacExA2BiSQSUsBTiw/O2cdlyGeSIyVLAFJWUuwv6bfZyjsEwyey9FBiBqcXgeESXPSsjPDuH0TaGEIbz6CpKTCZrNhnXHkEqNdi/mMBphj8ZVWawVxzae6wwbB0jppyrEkTSguLMPbxGNq7SmhjrdRCWwSwZWQ2T9Xbt/zZ82zaLWb9sRdJlZhfsylo4h8Yp11ck9fy75Um95T9UKr7ArJ6YcZGGUhExzi/x4UpLnpzTepLb5TejhbdBpyoJiom70UHbjeL7IICy6WbBkDIhiERcpW5WxZBPTJulZlzI3Cz6dEWV5S79h5rIlIArevCGo8wG4K7iZunWBXZUsJ57CJyFGAfVZp17tTctODaLbj7DRM9wShsWHvvzFZny6vO2xce+m/HF/NXllMqeL6xW5P8HIehq/WxLAAA=&quot;"/>
    <we:property name="isFiltersActionButtonVisible" value="false"/>
    <we:property name="lastRefreshTime" value="&quot;6/21/22, 11:56 AM&quot;"/>
    <we:property name="pageDisplayName" value="&quot;Overview&quot;"/>
    <we:property name="reportEmbeddedTime" value="&quot;2022-05-24T09:45:51.636Z&quot;"/>
    <we:property name="reportName" value="&quot;Contoso - Dynamics 365 Sales&quot;"/>
    <we:property name="reportState" value="&quot;CONNECTED&quot;"/>
    <we:property name="reportUrl" value="&quot;/groups/ab9cd3aa-de85-4b21-8ed4-deb7c00b43c4/reports/e2886d9d-5f63-49fa-9dc7-f264d9c082cd&quot;"/>
    <we:property name="sensitivityLabel" value="&quot;General&quot;"/>
    <we:property name="sensitivityLabelTooltip" value="&quot;Business data which is NOT meant for public consumption. This can be shared with internal employees, business guests and external partners as needed.&quot;"/>
  </we:properties>
  <we:bindings/>
  <we:snapshot xmlns:r="http://schemas.openxmlformats.org/officeDocument/2006/relationships" r:embed="rId1"/>
</we:webextension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2940</Words>
  <Application>Microsoft Office PowerPoint</Application>
  <PresentationFormat>Widescreen</PresentationFormat>
  <Paragraphs>442</Paragraphs>
  <Slides>53</Slides>
  <Notes>11</Notes>
  <HiddenSlides>2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Calibri</vt:lpstr>
      <vt:lpstr>Calibri Light</vt:lpstr>
      <vt:lpstr>Consolas</vt:lpstr>
      <vt:lpstr>Lucida Console</vt:lpstr>
      <vt:lpstr>Segoe UI</vt:lpstr>
      <vt:lpstr>Segoe UI Semibold</vt:lpstr>
      <vt:lpstr>Wingdings</vt:lpstr>
      <vt:lpstr>Office Theme</vt:lpstr>
      <vt:lpstr>Dataverse + Power BI Create real-time and contextualized analytics and reports in your apps</vt:lpstr>
      <vt:lpstr>PowerPoint Presentation</vt:lpstr>
      <vt:lpstr>PowerPoint Presentation</vt:lpstr>
      <vt:lpstr>As a Dynamics/Power Apps/Dataverse Expert: Why should I care about this?</vt:lpstr>
      <vt:lpstr>Agenda</vt:lpstr>
      <vt:lpstr>Power BI integration in  Power Apps &amp; Dynamics 365</vt:lpstr>
      <vt:lpstr>Displaying a Power BI report in a dashboard</vt:lpstr>
      <vt:lpstr>Displaying a Power BI report in a main form</vt:lpstr>
      <vt:lpstr>Embedding a Power BI report into a dashboard</vt:lpstr>
      <vt:lpstr>Embedding a Power BI report into a main form</vt:lpstr>
      <vt:lpstr>Power BI Quick Reports in Dataview (Preview)</vt:lpstr>
      <vt:lpstr>Power BI in Power Apps &amp; Dynamics 365</vt:lpstr>
      <vt:lpstr>PowerPoint Presentation</vt:lpstr>
      <vt:lpstr>PowerPoint Presentation</vt:lpstr>
      <vt:lpstr>Reporting options on Dataverse data</vt:lpstr>
      <vt:lpstr>Reporting options on Dataverse data</vt:lpstr>
      <vt:lpstr>Connecting Power BI to Dataverse</vt:lpstr>
      <vt:lpstr>Dataverse connector in Power BI</vt:lpstr>
      <vt:lpstr>Creating Dataverse SQL-based Power BI reports</vt:lpstr>
      <vt:lpstr>Preparing your Dataverse SQL statements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Dataverse connector in Power Query</vt:lpstr>
      <vt:lpstr>Azure Synapse Link For Dataverse</vt:lpstr>
      <vt:lpstr>SQL Data Export Service</vt:lpstr>
      <vt:lpstr>Azure Synapse Link for Dataverse</vt:lpstr>
      <vt:lpstr>Azure Synapse Link for Dataverse</vt:lpstr>
      <vt:lpstr>Setup of Synapse Link</vt:lpstr>
      <vt:lpstr>Create Synapse Link </vt:lpstr>
      <vt:lpstr>Choose Tables</vt:lpstr>
      <vt:lpstr>Open Synapse Workspace</vt:lpstr>
      <vt:lpstr>Create a companion Serverless SQL Database for Views</vt:lpstr>
      <vt:lpstr>Use the metadata views to access the “Choice” Labels from Dataverse</vt:lpstr>
      <vt:lpstr>Create views for use as your report source.</vt:lpstr>
      <vt:lpstr>Connect Power BI to the newly created views</vt:lpstr>
      <vt:lpstr>Completion of Basic Connectivity</vt:lpstr>
      <vt:lpstr>Azure Synapse Link for Dataverse </vt:lpstr>
      <vt:lpstr>Q: Which connection is ‘right’ for my use case?  A: It depends.</vt:lpstr>
      <vt:lpstr>Resources</vt:lpstr>
      <vt:lpstr>Developing Power BI  for Dataverse + Power Apps</vt:lpstr>
      <vt:lpstr>Microsoft Learn: design effective reports in Power BI</vt:lpstr>
      <vt:lpstr>Microsoft Docs</vt:lpstr>
      <vt:lpstr>As a Dynamics/Power Apps/Dataverse Expert: Why should I care about this?</vt:lpstr>
      <vt:lpstr>Thank you!  https://github.com/mscottsewell/PowerBI-Dataverse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365/Power Apps  + Power BI</dc:title>
  <dc:subject/>
  <dc:creator/>
  <cp:keywords/>
  <dc:description/>
  <cp:lastModifiedBy/>
  <cp:revision>2</cp:revision>
  <dcterms:created xsi:type="dcterms:W3CDTF">2021-11-18T22:14:50Z</dcterms:created>
  <dcterms:modified xsi:type="dcterms:W3CDTF">2022-06-24T16:53:29Z</dcterms:modified>
</cp:coreProperties>
</file>